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handoutMasterIdLst>
    <p:handoutMasterId r:id="rId169"/>
  </p:handoutMasterIdLst>
  <p:sldIdLst>
    <p:sldId id="257" r:id="rId2"/>
    <p:sldId id="262" r:id="rId3"/>
    <p:sldId id="264" r:id="rId4"/>
    <p:sldId id="265" r:id="rId5"/>
    <p:sldId id="266" r:id="rId6"/>
    <p:sldId id="267" r:id="rId7"/>
    <p:sldId id="268" r:id="rId8"/>
    <p:sldId id="476" r:id="rId9"/>
    <p:sldId id="269" r:id="rId10"/>
    <p:sldId id="270" r:id="rId11"/>
    <p:sldId id="271" r:id="rId12"/>
    <p:sldId id="272" r:id="rId13"/>
    <p:sldId id="274" r:id="rId14"/>
    <p:sldId id="275" r:id="rId15"/>
    <p:sldId id="276" r:id="rId16"/>
    <p:sldId id="279" r:id="rId17"/>
    <p:sldId id="280" r:id="rId18"/>
    <p:sldId id="277" r:id="rId19"/>
    <p:sldId id="281" r:id="rId20"/>
    <p:sldId id="282" r:id="rId21"/>
    <p:sldId id="472" r:id="rId22"/>
    <p:sldId id="284" r:id="rId23"/>
    <p:sldId id="486" r:id="rId24"/>
    <p:sldId id="287" r:id="rId25"/>
    <p:sldId id="431" r:id="rId26"/>
    <p:sldId id="283" r:id="rId27"/>
    <p:sldId id="285" r:id="rId28"/>
    <p:sldId id="286" r:id="rId29"/>
    <p:sldId id="288" r:id="rId30"/>
    <p:sldId id="289" r:id="rId31"/>
    <p:sldId id="290" r:id="rId32"/>
    <p:sldId id="291" r:id="rId33"/>
    <p:sldId id="487" r:id="rId34"/>
    <p:sldId id="428" r:id="rId35"/>
    <p:sldId id="473" r:id="rId36"/>
    <p:sldId id="470" r:id="rId37"/>
    <p:sldId id="471" r:id="rId38"/>
    <p:sldId id="294" r:id="rId39"/>
    <p:sldId id="295" r:id="rId40"/>
    <p:sldId id="378" r:id="rId41"/>
    <p:sldId id="321" r:id="rId42"/>
    <p:sldId id="322" r:id="rId43"/>
    <p:sldId id="432" r:id="rId44"/>
    <p:sldId id="323" r:id="rId45"/>
    <p:sldId id="324" r:id="rId46"/>
    <p:sldId id="325" r:id="rId47"/>
    <p:sldId id="433"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434" r:id="rId72"/>
    <p:sldId id="435" r:id="rId73"/>
    <p:sldId id="497" r:id="rId74"/>
    <p:sldId id="496" r:id="rId75"/>
    <p:sldId id="495" r:id="rId76"/>
    <p:sldId id="499" r:id="rId77"/>
    <p:sldId id="500" r:id="rId78"/>
    <p:sldId id="488" r:id="rId79"/>
    <p:sldId id="498" r:id="rId80"/>
    <p:sldId id="489" r:id="rId81"/>
    <p:sldId id="490" r:id="rId82"/>
    <p:sldId id="492" r:id="rId83"/>
    <p:sldId id="493" r:id="rId84"/>
    <p:sldId id="494" r:id="rId85"/>
    <p:sldId id="491" r:id="rId86"/>
    <p:sldId id="505" r:id="rId87"/>
    <p:sldId id="438" r:id="rId88"/>
    <p:sldId id="439" r:id="rId89"/>
    <p:sldId id="501" r:id="rId90"/>
    <p:sldId id="440" r:id="rId91"/>
    <p:sldId id="441" r:id="rId92"/>
    <p:sldId id="442" r:id="rId93"/>
    <p:sldId id="443" r:id="rId94"/>
    <p:sldId id="502" r:id="rId95"/>
    <p:sldId id="503" r:id="rId96"/>
    <p:sldId id="504" r:id="rId97"/>
    <p:sldId id="436" r:id="rId98"/>
    <p:sldId id="437" r:id="rId99"/>
    <p:sldId id="444" r:id="rId100"/>
    <p:sldId id="445" r:id="rId101"/>
    <p:sldId id="446" r:id="rId102"/>
    <p:sldId id="447" r:id="rId103"/>
    <p:sldId id="448" r:id="rId104"/>
    <p:sldId id="449" r:id="rId105"/>
    <p:sldId id="450" r:id="rId106"/>
    <p:sldId id="451" r:id="rId107"/>
    <p:sldId id="452" r:id="rId108"/>
    <p:sldId id="453" r:id="rId109"/>
    <p:sldId id="454" r:id="rId110"/>
    <p:sldId id="455" r:id="rId111"/>
    <p:sldId id="456" r:id="rId112"/>
    <p:sldId id="457" r:id="rId113"/>
    <p:sldId id="458" r:id="rId114"/>
    <p:sldId id="459" r:id="rId115"/>
    <p:sldId id="460" r:id="rId116"/>
    <p:sldId id="461" r:id="rId117"/>
    <p:sldId id="462" r:id="rId118"/>
    <p:sldId id="463" r:id="rId119"/>
    <p:sldId id="464" r:id="rId120"/>
    <p:sldId id="465" r:id="rId121"/>
    <p:sldId id="466" r:id="rId122"/>
    <p:sldId id="467" r:id="rId123"/>
    <p:sldId id="468" r:id="rId124"/>
    <p:sldId id="349" r:id="rId125"/>
    <p:sldId id="478" r:id="rId126"/>
    <p:sldId id="357" r:id="rId127"/>
    <p:sldId id="477" r:id="rId128"/>
    <p:sldId id="483" r:id="rId129"/>
    <p:sldId id="484" r:id="rId130"/>
    <p:sldId id="506" r:id="rId131"/>
    <p:sldId id="507" r:id="rId132"/>
    <p:sldId id="508" r:id="rId133"/>
    <p:sldId id="355" r:id="rId134"/>
    <p:sldId id="359" r:id="rId135"/>
    <p:sldId id="479" r:id="rId136"/>
    <p:sldId id="481" r:id="rId137"/>
    <p:sldId id="482" r:id="rId138"/>
    <p:sldId id="480" r:id="rId139"/>
    <p:sldId id="352" r:id="rId140"/>
    <p:sldId id="353" r:id="rId141"/>
    <p:sldId id="356" r:id="rId142"/>
    <p:sldId id="358" r:id="rId143"/>
    <p:sldId id="360" r:id="rId144"/>
    <p:sldId id="361" r:id="rId145"/>
    <p:sldId id="362" r:id="rId146"/>
    <p:sldId id="420" r:id="rId147"/>
    <p:sldId id="421" r:id="rId148"/>
    <p:sldId id="422" r:id="rId149"/>
    <p:sldId id="423" r:id="rId150"/>
    <p:sldId id="424" r:id="rId151"/>
    <p:sldId id="425" r:id="rId152"/>
    <p:sldId id="363" r:id="rId153"/>
    <p:sldId id="364" r:id="rId154"/>
    <p:sldId id="365" r:id="rId155"/>
    <p:sldId id="366" r:id="rId156"/>
    <p:sldId id="367" r:id="rId157"/>
    <p:sldId id="368" r:id="rId158"/>
    <p:sldId id="369" r:id="rId159"/>
    <p:sldId id="370" r:id="rId160"/>
    <p:sldId id="371" r:id="rId161"/>
    <p:sldId id="372" r:id="rId162"/>
    <p:sldId id="373" r:id="rId163"/>
    <p:sldId id="374" r:id="rId164"/>
    <p:sldId id="375" r:id="rId165"/>
    <p:sldId id="419" r:id="rId166"/>
    <p:sldId id="426"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662" autoAdjust="0"/>
  </p:normalViewPr>
  <p:slideViewPr>
    <p:cSldViewPr snapToGrid="0">
      <p:cViewPr>
        <p:scale>
          <a:sx n="75" d="100"/>
          <a:sy n="75" d="100"/>
        </p:scale>
        <p:origin x="-300" y="20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120"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9121"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476FAB-285B-4E53-8F3B-4348718B1FB6}" type="datetimeFigureOut">
              <a:rPr lang="en-US" smtClean="0"/>
              <a:pPr/>
              <a:t>8/17/2022</a:t>
            </a:fld>
            <a:endParaRPr lang="en-US"/>
          </a:p>
        </p:txBody>
      </p:sp>
      <p:sp>
        <p:nvSpPr>
          <p:cNvPr id="1049122"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9123"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1B25F5-37FB-4B0B-BB84-56D1CB4D6693}" type="slidenum">
              <a:rPr lang="en-US" smtClean="0"/>
              <a:pPr/>
              <a:t>‹#›</a:t>
            </a:fld>
            <a:endParaRPr lang="en-US"/>
          </a:p>
        </p:txBody>
      </p:sp>
    </p:spTree>
    <p:extLst>
      <p:ext uri="{BB962C8B-B14F-4D97-AF65-F5344CB8AC3E}">
        <p14:creationId xmlns="" xmlns:p14="http://schemas.microsoft.com/office/powerpoint/2010/main" val="360137446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114"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9115"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97B45-FF06-4681-8CA7-D0D85150CD00}" type="datetimeFigureOut">
              <a:rPr lang="en-US" smtClean="0"/>
              <a:pPr/>
              <a:t>8/17/2022</a:t>
            </a:fld>
            <a:endParaRPr lang="en-US"/>
          </a:p>
        </p:txBody>
      </p:sp>
      <p:sp>
        <p:nvSpPr>
          <p:cNvPr id="1049116"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49117"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118"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9119"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D1E54-86B0-4902-BF4A-88292B815B9E}" type="slidenum">
              <a:rPr lang="en-US" smtClean="0"/>
              <a:pPr/>
              <a:t>‹#›</a:t>
            </a:fld>
            <a:endParaRPr lang="en-US"/>
          </a:p>
        </p:txBody>
      </p:sp>
    </p:spTree>
    <p:extLst>
      <p:ext uri="{BB962C8B-B14F-4D97-AF65-F5344CB8AC3E}">
        <p14:creationId xmlns="" xmlns:p14="http://schemas.microsoft.com/office/powerpoint/2010/main" val="5075071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Slide Image Placeholder 1"/>
          <p:cNvSpPr>
            <a:spLocks noGrp="1" noRot="1" noChangeAspect="1"/>
          </p:cNvSpPr>
          <p:nvPr>
            <p:ph type="sldImg"/>
          </p:nvPr>
        </p:nvSpPr>
        <p:spPr/>
      </p:sp>
      <p:sp>
        <p:nvSpPr>
          <p:cNvPr id="1048636" name="Notes Placeholder 2"/>
          <p:cNvSpPr>
            <a:spLocks noGrp="1"/>
          </p:cNvSpPr>
          <p:nvPr>
            <p:ph type="body" idx="1"/>
          </p:nvPr>
        </p:nvSpPr>
        <p:spPr/>
        <p:txBody>
          <a:bodyPr/>
          <a:lstStyle/>
          <a:p>
            <a:endParaRPr lang="en-IN"/>
          </a:p>
        </p:txBody>
      </p:sp>
      <p:sp>
        <p:nvSpPr>
          <p:cNvPr id="1048637" name="Slide Number Placeholder 3"/>
          <p:cNvSpPr>
            <a:spLocks noGrp="1"/>
          </p:cNvSpPr>
          <p:nvPr>
            <p:ph type="sldNum" sz="quarter" idx="10"/>
          </p:nvPr>
        </p:nvSpPr>
        <p:spPr/>
        <p:txBody>
          <a:bodyPr/>
          <a:lstStyle/>
          <a:p>
            <a:fld id="{39B7D709-467A-4FE2-B23A-48C65C5B1DB6}" type="slidenum">
              <a:rPr lang="en-US" smtClean="0"/>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Rectangle 1031"/>
          <p:cNvSpPr>
            <a:spLocks noGrp="1" noChangeArrowheads="1"/>
          </p:cNvSpPr>
          <p:nvPr>
            <p:ph type="sldNum" sz="quarter" idx="5"/>
          </p:nvPr>
        </p:nvSpPr>
        <p:spPr>
          <a:noFill/>
        </p:spPr>
        <p:txBody>
          <a:bodyPr/>
          <a:lstStyle/>
          <a:p>
            <a:fld id="{60C9B9D0-D02E-4DB6-8FC4-EA97EFD7357F}" type="slidenum">
              <a:rPr lang="en-US"/>
              <a:pPr/>
              <a:t>15</a:t>
            </a:fld>
            <a:endParaRPr lang="en-US"/>
          </a:p>
        </p:txBody>
      </p:sp>
      <p:sp>
        <p:nvSpPr>
          <p:cNvPr id="1048687" name="Rectangle 2"/>
          <p:cNvSpPr>
            <a:spLocks noGrp="1" noRot="1" noChangeAspect="1" noChangeArrowheads="1" noTextEdit="1"/>
          </p:cNvSpPr>
          <p:nvPr>
            <p:ph type="sldImg"/>
          </p:nvPr>
        </p:nvSpPr>
        <p:spPr/>
      </p:sp>
      <p:sp>
        <p:nvSpPr>
          <p:cNvPr id="1048688" name="Rectangle 3"/>
          <p:cNvSpPr>
            <a:spLocks noGrp="1" noChangeArrowheads="1"/>
          </p:cNvSpPr>
          <p:nvPr>
            <p:ph type="body" idx="1"/>
          </p:nvPr>
        </p:nvSpPr>
        <p:spPr>
          <a:noFill/>
        </p:spPr>
        <p:txBody>
          <a:bodyPr/>
          <a:lstStyle/>
          <a:p>
            <a:r>
              <a:rPr lang="en-US" smtClean="0"/>
              <a:t>&lt;&lt;&lt;1.5.2&gt;&gt;&gt;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7" name="Rectangle 7"/>
          <p:cNvSpPr>
            <a:spLocks noGrp="1" noChangeArrowheads="1"/>
          </p:cNvSpPr>
          <p:nvPr>
            <p:ph type="sldNum" sz="quarter" idx="5"/>
          </p:nvPr>
        </p:nvSpPr>
        <p:spPr>
          <a:noFill/>
        </p:spPr>
        <p:txBody>
          <a:bodyPr/>
          <a:lstStyle/>
          <a:p>
            <a:fld id="{D448C946-4521-4D83-B6E7-5E75E9201A4A}" type="slidenum">
              <a:rPr lang="en-US"/>
              <a:pPr/>
              <a:t>38</a:t>
            </a:fld>
            <a:endParaRPr lang="en-US"/>
          </a:p>
        </p:txBody>
      </p:sp>
      <p:sp>
        <p:nvSpPr>
          <p:cNvPr id="1048768" name="Rectangle 2"/>
          <p:cNvSpPr>
            <a:spLocks noGrp="1" noRot="1" noChangeAspect="1" noChangeArrowheads="1" noTextEdit="1"/>
          </p:cNvSpPr>
          <p:nvPr>
            <p:ph type="sldImg"/>
          </p:nvPr>
        </p:nvSpPr>
        <p:spPr/>
      </p:sp>
      <p:sp>
        <p:nvSpPr>
          <p:cNvPr id="1048769" name="Rectangle 3"/>
          <p:cNvSpPr>
            <a:spLocks noGrp="1" noChangeArrowheads="1"/>
          </p:cNvSpPr>
          <p:nvPr>
            <p:ph type="body" idx="1"/>
          </p:nvPr>
        </p:nvSpPr>
        <p:spPr>
          <a:noFill/>
        </p:spPr>
        <p:txBody>
          <a:bodyPr/>
          <a:lstStyle/>
          <a:p>
            <a:pPr eaLnBrk="1" hangingPunct="1"/>
            <a:endParaRPr lang="en-US" smtClean="0">
              <a:latin typeface="Times" pitchFamily="-28" charset="0"/>
              <a:ea typeface="ヒラギノ角ゴ Pro W3" pitchFamily="-8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2" name="Slide Image Placeholder 1"/>
          <p:cNvSpPr>
            <a:spLocks noGrp="1" noRot="1" noChangeAspect="1"/>
          </p:cNvSpPr>
          <p:nvPr>
            <p:ph type="sldImg"/>
          </p:nvPr>
        </p:nvSpPr>
        <p:spPr/>
      </p:sp>
      <p:sp>
        <p:nvSpPr>
          <p:cNvPr id="1048913" name="Notes Placeholder 2"/>
          <p:cNvSpPr>
            <a:spLocks noGrp="1"/>
          </p:cNvSpPr>
          <p:nvPr>
            <p:ph type="body" idx="1"/>
          </p:nvPr>
        </p:nvSpPr>
        <p:spPr/>
        <p:txBody>
          <a:bodyPr/>
          <a:lstStyle/>
          <a:p>
            <a:endParaRPr lang="en-US" dirty="0"/>
          </a:p>
        </p:txBody>
      </p:sp>
      <p:sp>
        <p:nvSpPr>
          <p:cNvPr id="1048914" name="Header Placeholder 3"/>
          <p:cNvSpPr>
            <a:spLocks noGrp="1"/>
          </p:cNvSpPr>
          <p:nvPr>
            <p:ph type="hdr" sz="quarter" idx="10"/>
          </p:nvPr>
        </p:nvSpPr>
        <p:spPr/>
        <p:txBody>
          <a:bodyPr/>
          <a:lstStyle/>
          <a:p>
            <a:endParaRPr lang="en-US"/>
          </a:p>
        </p:txBody>
      </p:sp>
      <p:sp>
        <p:nvSpPr>
          <p:cNvPr id="1048915" name="Slide Number Placeholder 4"/>
          <p:cNvSpPr>
            <a:spLocks noGrp="1"/>
          </p:cNvSpPr>
          <p:nvPr>
            <p:ph type="sldNum" sz="quarter" idx="11"/>
          </p:nvPr>
        </p:nvSpPr>
        <p:spPr/>
        <p:txBody>
          <a:bodyPr/>
          <a:lstStyle/>
          <a:p>
            <a:fld id="{D26D1E54-86B0-4902-BF4A-88292B815B9E}" type="slidenum">
              <a:rPr lang="en-US" smtClean="0"/>
              <a:pPr/>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2" name="Slide Image Placeholder 1"/>
          <p:cNvSpPr>
            <a:spLocks noGrp="1" noRot="1" noChangeAspect="1"/>
          </p:cNvSpPr>
          <p:nvPr>
            <p:ph type="sldImg"/>
          </p:nvPr>
        </p:nvSpPr>
        <p:spPr/>
      </p:sp>
      <p:sp>
        <p:nvSpPr>
          <p:cNvPr id="1048813" name="Notes Placeholder 2"/>
          <p:cNvSpPr>
            <a:spLocks noGrp="1"/>
          </p:cNvSpPr>
          <p:nvPr>
            <p:ph type="body" idx="1"/>
          </p:nvPr>
        </p:nvSpPr>
        <p:spPr/>
        <p:txBody>
          <a:bodyPr/>
          <a:lstStyle/>
          <a:p>
            <a:endParaRPr lang="en-US"/>
          </a:p>
        </p:txBody>
      </p:sp>
      <p:sp>
        <p:nvSpPr>
          <p:cNvPr id="1048814" name="Slide Number Placeholder 3"/>
          <p:cNvSpPr>
            <a:spLocks noGrp="1"/>
          </p:cNvSpPr>
          <p:nvPr>
            <p:ph type="sldNum" sz="quarter" idx="10"/>
          </p:nvPr>
        </p:nvSpPr>
        <p:spPr/>
        <p:txBody>
          <a:bodyPr/>
          <a:lstStyle/>
          <a:p>
            <a:fld id="{D26D1E54-86B0-4902-BF4A-88292B815B9E}" type="slidenum">
              <a:rPr lang="en-US" smtClean="0"/>
              <a:pPr/>
              <a:t>91</a:t>
            </a:fld>
            <a:endParaRPr lang="en-US"/>
          </a:p>
        </p:txBody>
      </p:sp>
      <p:sp>
        <p:nvSpPr>
          <p:cNvPr id="1048815" name="Header Placeholder 4"/>
          <p:cNvSpPr>
            <a:spLocks noGrp="1"/>
          </p:cNvSpPr>
          <p:nvPr>
            <p:ph type="hdr" sz="quarter" idx="1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Slide Image Placeholder 1"/>
          <p:cNvSpPr>
            <a:spLocks noGrp="1" noRot="1" noChangeAspect="1"/>
          </p:cNvSpPr>
          <p:nvPr>
            <p:ph type="sldImg"/>
          </p:nvPr>
        </p:nvSpPr>
        <p:spPr/>
      </p:sp>
      <p:sp>
        <p:nvSpPr>
          <p:cNvPr id="1048821" name="Notes Placeholder 2"/>
          <p:cNvSpPr>
            <a:spLocks noGrp="1"/>
          </p:cNvSpPr>
          <p:nvPr>
            <p:ph type="body" idx="1"/>
          </p:nvPr>
        </p:nvSpPr>
        <p:spPr/>
        <p:txBody>
          <a:bodyPr/>
          <a:lstStyle/>
          <a:p>
            <a:endParaRPr lang="en-US"/>
          </a:p>
        </p:txBody>
      </p:sp>
      <p:sp>
        <p:nvSpPr>
          <p:cNvPr id="1048822" name="Header Placeholder 3"/>
          <p:cNvSpPr>
            <a:spLocks noGrp="1"/>
          </p:cNvSpPr>
          <p:nvPr>
            <p:ph type="hdr" sz="quarter" idx="10"/>
          </p:nvPr>
        </p:nvSpPr>
        <p:spPr/>
        <p:txBody>
          <a:bodyPr/>
          <a:lstStyle/>
          <a:p>
            <a:endParaRPr lang="en-US"/>
          </a:p>
        </p:txBody>
      </p:sp>
      <p:sp>
        <p:nvSpPr>
          <p:cNvPr id="1048823" name="Slide Number Placeholder 4"/>
          <p:cNvSpPr>
            <a:spLocks noGrp="1"/>
          </p:cNvSpPr>
          <p:nvPr>
            <p:ph type="sldNum" sz="quarter" idx="11"/>
          </p:nvPr>
        </p:nvSpPr>
        <p:spPr/>
        <p:txBody>
          <a:bodyPr/>
          <a:lstStyle/>
          <a:p>
            <a:fld id="{D26D1E54-86B0-4902-BF4A-88292B815B9E}" type="slidenum">
              <a:rPr lang="en-US" smtClean="0"/>
              <a:pPr/>
              <a:t>92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2" name="Slide Image Placeholder 1"/>
          <p:cNvSpPr>
            <a:spLocks noGrp="1" noRot="1" noChangeAspect="1"/>
          </p:cNvSpPr>
          <p:nvPr>
            <p:ph type="sldImg"/>
          </p:nvPr>
        </p:nvSpPr>
        <p:spPr/>
      </p:sp>
      <p:sp>
        <p:nvSpPr>
          <p:cNvPr id="1048793" name="Notes Placeholder 2"/>
          <p:cNvSpPr>
            <a:spLocks noGrp="1"/>
          </p:cNvSpPr>
          <p:nvPr>
            <p:ph type="body" idx="1"/>
          </p:nvPr>
        </p:nvSpPr>
        <p:spPr/>
        <p:txBody>
          <a:bodyPr/>
          <a:lstStyle/>
          <a:p>
            <a:endParaRPr lang="en-US"/>
          </a:p>
        </p:txBody>
      </p:sp>
      <p:sp>
        <p:nvSpPr>
          <p:cNvPr id="1048794" name="Slide Number Placeholder 3"/>
          <p:cNvSpPr>
            <a:spLocks noGrp="1"/>
          </p:cNvSpPr>
          <p:nvPr>
            <p:ph type="sldNum" sz="quarter" idx="10"/>
          </p:nvPr>
        </p:nvSpPr>
        <p:spPr/>
        <p:txBody>
          <a:bodyPr/>
          <a:lstStyle/>
          <a:p>
            <a:fld id="{D26D1E54-86B0-4902-BF4A-88292B815B9E}" type="slidenum">
              <a:rPr lang="en-US" smtClean="0"/>
              <a:pPr/>
              <a:t>98</a:t>
            </a:fld>
            <a:endParaRPr lang="en-US"/>
          </a:p>
        </p:txBody>
      </p:sp>
      <p:sp>
        <p:nvSpPr>
          <p:cNvPr id="1048795" name="Header Placeholder 4"/>
          <p:cNvSpPr>
            <a:spLocks noGrp="1"/>
          </p:cNvSpPr>
          <p:nvPr>
            <p:ph type="hdr" sz="quarter" idx="1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4" name="Slide Image Placeholder 1"/>
          <p:cNvSpPr>
            <a:spLocks noGrp="1" noRot="1" noChangeAspect="1"/>
          </p:cNvSpPr>
          <p:nvPr>
            <p:ph type="sldImg"/>
          </p:nvPr>
        </p:nvSpPr>
        <p:spPr/>
      </p:sp>
      <p:sp>
        <p:nvSpPr>
          <p:cNvPr id="1048855" name="Notes Placeholder 2"/>
          <p:cNvSpPr>
            <a:spLocks noGrp="1"/>
          </p:cNvSpPr>
          <p:nvPr>
            <p:ph type="body" idx="1"/>
          </p:nvPr>
        </p:nvSpPr>
        <p:spPr/>
        <p:txBody>
          <a:bodyPr/>
          <a:lstStyle/>
          <a:p>
            <a:endParaRPr lang="en-US"/>
          </a:p>
        </p:txBody>
      </p:sp>
      <p:sp>
        <p:nvSpPr>
          <p:cNvPr id="1048856" name="Header Placeholder 3"/>
          <p:cNvSpPr>
            <a:spLocks noGrp="1"/>
          </p:cNvSpPr>
          <p:nvPr>
            <p:ph type="hdr" sz="quarter" idx="10"/>
          </p:nvPr>
        </p:nvSpPr>
        <p:spPr/>
        <p:txBody>
          <a:bodyPr/>
          <a:lstStyle/>
          <a:p>
            <a:endParaRPr lang="en-US"/>
          </a:p>
        </p:txBody>
      </p:sp>
      <p:sp>
        <p:nvSpPr>
          <p:cNvPr id="1048857" name="Slide Number Placeholder 4"/>
          <p:cNvSpPr>
            <a:spLocks noGrp="1"/>
          </p:cNvSpPr>
          <p:nvPr>
            <p:ph type="sldNum" sz="quarter" idx="11"/>
          </p:nvPr>
        </p:nvSpPr>
        <p:spPr/>
        <p:txBody>
          <a:bodyPr/>
          <a:lstStyle/>
          <a:p>
            <a:fld id="{D26D1E54-86B0-4902-BF4A-88292B815B9E}" type="slidenum">
              <a:rPr lang="en-US" smtClean="0"/>
              <a:pPr/>
              <a:t>105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1"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1048582"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1048583" name="Date Placeholder 3"/>
          <p:cNvSpPr>
            <a:spLocks noGrp="1"/>
          </p:cNvSpPr>
          <p:nvPr>
            <p:ph type="dt" sz="half" idx="10"/>
          </p:nvPr>
        </p:nvSpPr>
        <p:spPr/>
        <p:txBody>
          <a:bodyPr/>
          <a:lstStyle/>
          <a:p>
            <a:fld id="{99783D85-FBDC-4EDB-85E4-5BB10E3871C7}" type="datetime1">
              <a:rPr lang="en-US" smtClean="0"/>
              <a:pPr/>
              <a:t>8/17/2022</a:t>
            </a:fld>
            <a:endParaRPr lang="en-US"/>
          </a:p>
        </p:txBody>
      </p:sp>
      <p:sp>
        <p:nvSpPr>
          <p:cNvPr id="1048584" name="Footer Placeholder 4"/>
          <p:cNvSpPr>
            <a:spLocks noGrp="1"/>
          </p:cNvSpPr>
          <p:nvPr>
            <p:ph type="ftr" sz="quarter" idx="11"/>
          </p:nvPr>
        </p:nvSpPr>
        <p:spPr/>
        <p:txBody>
          <a:bodyPr/>
          <a:lstStyle/>
          <a:p>
            <a:r>
              <a:rPr lang="en-US" smtClean="0"/>
              <a:t>Unit-1/CS/SYBTECH/MITWPU/SRG</a:t>
            </a:r>
            <a:endParaRPr lang="en-US"/>
          </a:p>
        </p:txBody>
      </p:sp>
      <p:sp>
        <p:nvSpPr>
          <p:cNvPr id="1048585" name="Slide Number Placeholder 5"/>
          <p:cNvSpPr>
            <a:spLocks noGrp="1"/>
          </p:cNvSpPr>
          <p:nvPr>
            <p:ph type="sldNum" sz="quarter" idx="12"/>
          </p:nvPr>
        </p:nvSpPr>
        <p:spPr/>
        <p:txBody>
          <a:bodyPr/>
          <a:lstStyle/>
          <a:p>
            <a:fld id="{F0ADBA69-296D-4B90-9755-5B4916DB42D5}"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103" name="Title 1"/>
          <p:cNvSpPr>
            <a:spLocks noGrp="1"/>
          </p:cNvSpPr>
          <p:nvPr>
            <p:ph type="title"/>
          </p:nvPr>
        </p:nvSpPr>
        <p:spPr/>
        <p:txBody>
          <a:bodyPr/>
          <a:lstStyle/>
          <a:p>
            <a:r>
              <a:rPr lang="en-US" smtClean="0"/>
              <a:t>Click to edit Master title style</a:t>
            </a:r>
            <a:endParaRPr lang="en-US"/>
          </a:p>
        </p:txBody>
      </p:sp>
      <p:sp>
        <p:nvSpPr>
          <p:cNvPr id="1049104"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105" name="Date Placeholder 3"/>
          <p:cNvSpPr>
            <a:spLocks noGrp="1"/>
          </p:cNvSpPr>
          <p:nvPr>
            <p:ph type="dt" sz="half" idx="10"/>
          </p:nvPr>
        </p:nvSpPr>
        <p:spPr/>
        <p:txBody>
          <a:bodyPr/>
          <a:lstStyle/>
          <a:p>
            <a:fld id="{E641AB4F-09C0-4886-9D4A-E12D6EC21AD6}" type="datetime1">
              <a:rPr lang="en-US" smtClean="0"/>
              <a:pPr/>
              <a:t>8/17/2022</a:t>
            </a:fld>
            <a:endParaRPr lang="en-US"/>
          </a:p>
        </p:txBody>
      </p:sp>
      <p:sp>
        <p:nvSpPr>
          <p:cNvPr id="1049106" name="Footer Placeholder 4"/>
          <p:cNvSpPr>
            <a:spLocks noGrp="1"/>
          </p:cNvSpPr>
          <p:nvPr>
            <p:ph type="ftr" sz="quarter" idx="11"/>
          </p:nvPr>
        </p:nvSpPr>
        <p:spPr/>
        <p:txBody>
          <a:bodyPr/>
          <a:lstStyle/>
          <a:p>
            <a:r>
              <a:rPr lang="en-US" smtClean="0"/>
              <a:t>Unit-1/CS/SYBTECH/MITWPU/SRG</a:t>
            </a:r>
            <a:endParaRPr lang="en-US"/>
          </a:p>
        </p:txBody>
      </p:sp>
      <p:sp>
        <p:nvSpPr>
          <p:cNvPr id="1049107" name="Slide Number Placeholder 5"/>
          <p:cNvSpPr>
            <a:spLocks noGrp="1"/>
          </p:cNvSpPr>
          <p:nvPr>
            <p:ph type="sldNum" sz="quarter" idx="12"/>
          </p:nvPr>
        </p:nvSpPr>
        <p:spPr/>
        <p:txBody>
          <a:bodyPr/>
          <a:lstStyle/>
          <a:p>
            <a:fld id="{F0ADBA69-296D-4B90-9755-5B4916DB42D5}"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87"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1049088"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89" name="Date Placeholder 3"/>
          <p:cNvSpPr>
            <a:spLocks noGrp="1"/>
          </p:cNvSpPr>
          <p:nvPr>
            <p:ph type="dt" sz="half" idx="10"/>
          </p:nvPr>
        </p:nvSpPr>
        <p:spPr/>
        <p:txBody>
          <a:bodyPr/>
          <a:lstStyle/>
          <a:p>
            <a:fld id="{08E869E1-62B8-49D9-AD0A-AE0F3747180C}" type="datetime1">
              <a:rPr lang="en-US" smtClean="0"/>
              <a:pPr/>
              <a:t>8/17/2022</a:t>
            </a:fld>
            <a:endParaRPr lang="en-US"/>
          </a:p>
        </p:txBody>
      </p:sp>
      <p:sp>
        <p:nvSpPr>
          <p:cNvPr id="1049090" name="Footer Placeholder 4"/>
          <p:cNvSpPr>
            <a:spLocks noGrp="1"/>
          </p:cNvSpPr>
          <p:nvPr>
            <p:ph type="ftr" sz="quarter" idx="11"/>
          </p:nvPr>
        </p:nvSpPr>
        <p:spPr/>
        <p:txBody>
          <a:bodyPr/>
          <a:lstStyle/>
          <a:p>
            <a:r>
              <a:rPr lang="en-US" smtClean="0"/>
              <a:t>Unit-1/CS/SYBTECH/MITWPU/SRG</a:t>
            </a:r>
            <a:endParaRPr lang="en-US"/>
          </a:p>
        </p:txBody>
      </p:sp>
      <p:sp>
        <p:nvSpPr>
          <p:cNvPr id="1049091" name="Slide Number Placeholder 5"/>
          <p:cNvSpPr>
            <a:spLocks noGrp="1"/>
          </p:cNvSpPr>
          <p:nvPr>
            <p:ph type="sldNum" sz="quarter" idx="12"/>
          </p:nvPr>
        </p:nvSpPr>
        <p:spPr/>
        <p:txBody>
          <a:bodyPr/>
          <a:lstStyle/>
          <a:p>
            <a:fld id="{F0ADBA69-296D-4B90-9755-5B4916DB42D5}" type="slidenum">
              <a:rPr lang="en-US" smtClean="0"/>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0" name="Title 1"/>
          <p:cNvSpPr>
            <a:spLocks noGrp="1"/>
          </p:cNvSpPr>
          <p:nvPr>
            <p:ph type="title"/>
          </p:nvPr>
        </p:nvSpPr>
        <p:spPr/>
        <p:txBody>
          <a:bodyPr/>
          <a:lstStyle/>
          <a:p>
            <a:r>
              <a:rPr lang="en-US" smtClean="0"/>
              <a:t>Click to edit Master title style</a:t>
            </a:r>
            <a:endParaRPr lang="en-US"/>
          </a:p>
        </p:txBody>
      </p:sp>
      <p:sp>
        <p:nvSpPr>
          <p:cNvPr id="1048601"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02"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1048603" name="Footer Placeholder 4"/>
          <p:cNvSpPr>
            <a:spLocks noGrp="1"/>
          </p:cNvSpPr>
          <p:nvPr>
            <p:ph type="ftr" sz="quarter" idx="11"/>
          </p:nvPr>
        </p:nvSpPr>
        <p:spPr/>
        <p:txBody>
          <a:bodyPr/>
          <a:lstStyle/>
          <a:p>
            <a:r>
              <a:rPr lang="en-US" smtClean="0"/>
              <a:t>Unit-1/CS/SYBTECH/MITWPU/SRG</a:t>
            </a:r>
            <a:endParaRPr lang="en-US"/>
          </a:p>
        </p:txBody>
      </p:sp>
      <p:sp>
        <p:nvSpPr>
          <p:cNvPr id="1048604" name="Slide Number Placeholder 5"/>
          <p:cNvSpPr>
            <a:spLocks noGrp="1"/>
          </p:cNvSpPr>
          <p:nvPr>
            <p:ph type="sldNum" sz="quarter" idx="12"/>
          </p:nvPr>
        </p:nvSpPr>
        <p:spPr/>
        <p:txBody>
          <a:bodyPr/>
          <a:lstStyle/>
          <a:p>
            <a:fld id="{F0ADBA69-296D-4B90-9755-5B4916DB42D5}" type="slidenum">
              <a:rPr lang="en-US" smtClean="0"/>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98"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1049099"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049100" name="Date Placeholder 3"/>
          <p:cNvSpPr>
            <a:spLocks noGrp="1"/>
          </p:cNvSpPr>
          <p:nvPr>
            <p:ph type="dt" sz="half" idx="10"/>
          </p:nvPr>
        </p:nvSpPr>
        <p:spPr/>
        <p:txBody>
          <a:bodyPr/>
          <a:lstStyle/>
          <a:p>
            <a:fld id="{868D0D59-89FD-470A-B931-B5A9BCABD76B}" type="datetime1">
              <a:rPr lang="en-US" smtClean="0"/>
              <a:pPr/>
              <a:t>8/17/2022</a:t>
            </a:fld>
            <a:endParaRPr lang="en-US"/>
          </a:p>
        </p:txBody>
      </p:sp>
      <p:sp>
        <p:nvSpPr>
          <p:cNvPr id="1049101" name="Footer Placeholder 4"/>
          <p:cNvSpPr>
            <a:spLocks noGrp="1"/>
          </p:cNvSpPr>
          <p:nvPr>
            <p:ph type="ftr" sz="quarter" idx="11"/>
          </p:nvPr>
        </p:nvSpPr>
        <p:spPr/>
        <p:txBody>
          <a:bodyPr/>
          <a:lstStyle/>
          <a:p>
            <a:r>
              <a:rPr lang="en-US" smtClean="0"/>
              <a:t>Unit-1/CS/SYBTECH/MITWPU/SRG</a:t>
            </a:r>
            <a:endParaRPr lang="en-US"/>
          </a:p>
        </p:txBody>
      </p:sp>
      <p:sp>
        <p:nvSpPr>
          <p:cNvPr id="1049102" name="Slide Number Placeholder 5"/>
          <p:cNvSpPr>
            <a:spLocks noGrp="1"/>
          </p:cNvSpPr>
          <p:nvPr>
            <p:ph type="sldNum" sz="quarter" idx="12"/>
          </p:nvPr>
        </p:nvSpPr>
        <p:spPr/>
        <p:txBody>
          <a:bodyPr/>
          <a:lstStyle/>
          <a:p>
            <a:fld id="{F0ADBA69-296D-4B90-9755-5B4916DB42D5}" type="slidenum">
              <a:rPr lang="en-US" smtClean="0"/>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69" name="Title 1"/>
          <p:cNvSpPr>
            <a:spLocks noGrp="1"/>
          </p:cNvSpPr>
          <p:nvPr>
            <p:ph type="title"/>
          </p:nvPr>
        </p:nvSpPr>
        <p:spPr/>
        <p:txBody>
          <a:bodyPr/>
          <a:lstStyle/>
          <a:p>
            <a:r>
              <a:rPr lang="en-US" smtClean="0"/>
              <a:t>Click to edit Master title style</a:t>
            </a:r>
            <a:endParaRPr lang="en-US"/>
          </a:p>
        </p:txBody>
      </p:sp>
      <p:sp>
        <p:nvSpPr>
          <p:cNvPr id="1049070"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71"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72" name="Date Placeholder 4"/>
          <p:cNvSpPr>
            <a:spLocks noGrp="1"/>
          </p:cNvSpPr>
          <p:nvPr>
            <p:ph type="dt" sz="half" idx="10"/>
          </p:nvPr>
        </p:nvSpPr>
        <p:spPr/>
        <p:txBody>
          <a:bodyPr/>
          <a:lstStyle/>
          <a:p>
            <a:fld id="{2174BD07-2464-48F3-9040-0A788CD43306}" type="datetime1">
              <a:rPr lang="en-US" smtClean="0"/>
              <a:pPr/>
              <a:t>8/17/2022</a:t>
            </a:fld>
            <a:endParaRPr lang="en-US"/>
          </a:p>
        </p:txBody>
      </p:sp>
      <p:sp>
        <p:nvSpPr>
          <p:cNvPr id="1049073" name="Footer Placeholder 5"/>
          <p:cNvSpPr>
            <a:spLocks noGrp="1"/>
          </p:cNvSpPr>
          <p:nvPr>
            <p:ph type="ftr" sz="quarter" idx="11"/>
          </p:nvPr>
        </p:nvSpPr>
        <p:spPr/>
        <p:txBody>
          <a:bodyPr/>
          <a:lstStyle/>
          <a:p>
            <a:r>
              <a:rPr lang="en-US" smtClean="0"/>
              <a:t>Unit-1/CS/SYBTECH/MITWPU/SRG</a:t>
            </a:r>
            <a:endParaRPr lang="en-US"/>
          </a:p>
        </p:txBody>
      </p:sp>
      <p:sp>
        <p:nvSpPr>
          <p:cNvPr id="1049074" name="Slide Number Placeholder 6"/>
          <p:cNvSpPr>
            <a:spLocks noGrp="1"/>
          </p:cNvSpPr>
          <p:nvPr>
            <p:ph type="sldNum" sz="quarter" idx="12"/>
          </p:nvPr>
        </p:nvSpPr>
        <p:spPr/>
        <p:txBody>
          <a:bodyPr/>
          <a:lstStyle/>
          <a:p>
            <a:fld id="{F0ADBA69-296D-4B90-9755-5B4916DB42D5}"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75"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1049076"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9077"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78"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9079"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80" name="Date Placeholder 6"/>
          <p:cNvSpPr>
            <a:spLocks noGrp="1"/>
          </p:cNvSpPr>
          <p:nvPr>
            <p:ph type="dt" sz="half" idx="10"/>
          </p:nvPr>
        </p:nvSpPr>
        <p:spPr/>
        <p:txBody>
          <a:bodyPr/>
          <a:lstStyle/>
          <a:p>
            <a:fld id="{B8086752-14AC-4AE6-A14F-D46297DDA50D}" type="datetime1">
              <a:rPr lang="en-US" smtClean="0"/>
              <a:pPr/>
              <a:t>8/17/2022</a:t>
            </a:fld>
            <a:endParaRPr lang="en-US"/>
          </a:p>
        </p:txBody>
      </p:sp>
      <p:sp>
        <p:nvSpPr>
          <p:cNvPr id="1049081" name="Footer Placeholder 7"/>
          <p:cNvSpPr>
            <a:spLocks noGrp="1"/>
          </p:cNvSpPr>
          <p:nvPr>
            <p:ph type="ftr" sz="quarter" idx="11"/>
          </p:nvPr>
        </p:nvSpPr>
        <p:spPr/>
        <p:txBody>
          <a:bodyPr/>
          <a:lstStyle/>
          <a:p>
            <a:r>
              <a:rPr lang="en-US" smtClean="0"/>
              <a:t>Unit-1/CS/SYBTECH/MITWPU/SRG</a:t>
            </a:r>
            <a:endParaRPr lang="en-US"/>
          </a:p>
        </p:txBody>
      </p:sp>
      <p:sp>
        <p:nvSpPr>
          <p:cNvPr id="1049082" name="Slide Number Placeholder 8"/>
          <p:cNvSpPr>
            <a:spLocks noGrp="1"/>
          </p:cNvSpPr>
          <p:nvPr>
            <p:ph type="sldNum" sz="quarter" idx="12"/>
          </p:nvPr>
        </p:nvSpPr>
        <p:spPr/>
        <p:txBody>
          <a:bodyPr/>
          <a:lstStyle/>
          <a:p>
            <a:fld id="{F0ADBA69-296D-4B90-9755-5B4916DB42D5}"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83" name="Title 1"/>
          <p:cNvSpPr>
            <a:spLocks noGrp="1"/>
          </p:cNvSpPr>
          <p:nvPr>
            <p:ph type="title"/>
          </p:nvPr>
        </p:nvSpPr>
        <p:spPr/>
        <p:txBody>
          <a:bodyPr/>
          <a:lstStyle/>
          <a:p>
            <a:r>
              <a:rPr lang="en-US" smtClean="0"/>
              <a:t>Click to edit Master title style</a:t>
            </a:r>
            <a:endParaRPr lang="en-US"/>
          </a:p>
        </p:txBody>
      </p:sp>
      <p:sp>
        <p:nvSpPr>
          <p:cNvPr id="1049084" name="Date Placeholder 2"/>
          <p:cNvSpPr>
            <a:spLocks noGrp="1"/>
          </p:cNvSpPr>
          <p:nvPr>
            <p:ph type="dt" sz="half" idx="10"/>
          </p:nvPr>
        </p:nvSpPr>
        <p:spPr/>
        <p:txBody>
          <a:bodyPr/>
          <a:lstStyle/>
          <a:p>
            <a:fld id="{F7C6B077-63BC-4B7B-A7E4-B8A586704A1B}" type="datetime1">
              <a:rPr lang="en-US" smtClean="0"/>
              <a:pPr/>
              <a:t>8/17/2022</a:t>
            </a:fld>
            <a:endParaRPr lang="en-US"/>
          </a:p>
        </p:txBody>
      </p:sp>
      <p:sp>
        <p:nvSpPr>
          <p:cNvPr id="1049085" name="Footer Placeholder 3"/>
          <p:cNvSpPr>
            <a:spLocks noGrp="1"/>
          </p:cNvSpPr>
          <p:nvPr>
            <p:ph type="ftr" sz="quarter" idx="11"/>
          </p:nvPr>
        </p:nvSpPr>
        <p:spPr/>
        <p:txBody>
          <a:bodyPr/>
          <a:lstStyle/>
          <a:p>
            <a:r>
              <a:rPr lang="en-US" smtClean="0"/>
              <a:t>Unit-1/CS/SYBTECH/MITWPU/SRG</a:t>
            </a:r>
            <a:endParaRPr lang="en-US"/>
          </a:p>
        </p:txBody>
      </p:sp>
      <p:sp>
        <p:nvSpPr>
          <p:cNvPr id="1049086" name="Slide Number Placeholder 4"/>
          <p:cNvSpPr>
            <a:spLocks noGrp="1"/>
          </p:cNvSpPr>
          <p:nvPr>
            <p:ph type="sldNum" sz="quarter" idx="12"/>
          </p:nvPr>
        </p:nvSpPr>
        <p:spPr/>
        <p:txBody>
          <a:bodyPr/>
          <a:lstStyle/>
          <a:p>
            <a:fld id="{F0ADBA69-296D-4B90-9755-5B4916DB42D5}"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9"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1048590" name="Footer Placeholder 2"/>
          <p:cNvSpPr>
            <a:spLocks noGrp="1"/>
          </p:cNvSpPr>
          <p:nvPr>
            <p:ph type="ftr" sz="quarter" idx="11"/>
          </p:nvPr>
        </p:nvSpPr>
        <p:spPr/>
        <p:txBody>
          <a:bodyPr/>
          <a:lstStyle/>
          <a:p>
            <a:r>
              <a:rPr lang="en-US" smtClean="0"/>
              <a:t>Unit-1/CS/SYBTECH/MITWPU/SRG</a:t>
            </a:r>
            <a:endParaRPr lang="en-US"/>
          </a:p>
        </p:txBody>
      </p:sp>
      <p:sp>
        <p:nvSpPr>
          <p:cNvPr id="1048591" name="Slide Number Placeholder 3"/>
          <p:cNvSpPr>
            <a:spLocks noGrp="1"/>
          </p:cNvSpPr>
          <p:nvPr>
            <p:ph type="sldNum" sz="quarter" idx="12"/>
          </p:nvPr>
        </p:nvSpPr>
        <p:spPr/>
        <p:txBody>
          <a:bodyPr/>
          <a:lstStyle/>
          <a:p>
            <a:fld id="{F0ADBA69-296D-4B90-9755-5B4916DB42D5}"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08"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1049109"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11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49111" name="Date Placeholder 4"/>
          <p:cNvSpPr>
            <a:spLocks noGrp="1"/>
          </p:cNvSpPr>
          <p:nvPr>
            <p:ph type="dt" sz="half" idx="10"/>
          </p:nvPr>
        </p:nvSpPr>
        <p:spPr/>
        <p:txBody>
          <a:bodyPr/>
          <a:lstStyle/>
          <a:p>
            <a:fld id="{1A5BC723-ED4E-4CE7-B5F0-1641823CDDC2}" type="datetime1">
              <a:rPr lang="en-US" smtClean="0"/>
              <a:pPr/>
              <a:t>8/17/2022</a:t>
            </a:fld>
            <a:endParaRPr lang="en-US"/>
          </a:p>
        </p:txBody>
      </p:sp>
      <p:sp>
        <p:nvSpPr>
          <p:cNvPr id="1049112" name="Footer Placeholder 5"/>
          <p:cNvSpPr>
            <a:spLocks noGrp="1"/>
          </p:cNvSpPr>
          <p:nvPr>
            <p:ph type="ftr" sz="quarter" idx="11"/>
          </p:nvPr>
        </p:nvSpPr>
        <p:spPr/>
        <p:txBody>
          <a:bodyPr/>
          <a:lstStyle/>
          <a:p>
            <a:r>
              <a:rPr lang="en-US" smtClean="0"/>
              <a:t>Unit-1/CS/SYBTECH/MITWPU/SRG</a:t>
            </a:r>
            <a:endParaRPr lang="en-US"/>
          </a:p>
        </p:txBody>
      </p:sp>
      <p:sp>
        <p:nvSpPr>
          <p:cNvPr id="1049113" name="Slide Number Placeholder 6"/>
          <p:cNvSpPr>
            <a:spLocks noGrp="1"/>
          </p:cNvSpPr>
          <p:nvPr>
            <p:ph type="sldNum" sz="quarter" idx="12"/>
          </p:nvPr>
        </p:nvSpPr>
        <p:spPr/>
        <p:txBody>
          <a:bodyPr/>
          <a:lstStyle/>
          <a:p>
            <a:fld id="{F0ADBA69-296D-4B90-9755-5B4916DB42D5}"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9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104909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909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49095" name="Date Placeholder 4"/>
          <p:cNvSpPr>
            <a:spLocks noGrp="1"/>
          </p:cNvSpPr>
          <p:nvPr>
            <p:ph type="dt" sz="half" idx="10"/>
          </p:nvPr>
        </p:nvSpPr>
        <p:spPr/>
        <p:txBody>
          <a:bodyPr/>
          <a:lstStyle/>
          <a:p>
            <a:fld id="{FE89AA4A-8FCA-4409-858B-46A107261199}" type="datetime1">
              <a:rPr lang="en-US" smtClean="0"/>
              <a:pPr/>
              <a:t>8/17/2022</a:t>
            </a:fld>
            <a:endParaRPr lang="en-US"/>
          </a:p>
        </p:txBody>
      </p:sp>
      <p:sp>
        <p:nvSpPr>
          <p:cNvPr id="1049096" name="Footer Placeholder 5"/>
          <p:cNvSpPr>
            <a:spLocks noGrp="1"/>
          </p:cNvSpPr>
          <p:nvPr>
            <p:ph type="ftr" sz="quarter" idx="11"/>
          </p:nvPr>
        </p:nvSpPr>
        <p:spPr/>
        <p:txBody>
          <a:bodyPr/>
          <a:lstStyle/>
          <a:p>
            <a:r>
              <a:rPr lang="en-US" smtClean="0"/>
              <a:t>Unit-1/CS/SYBTECH/MITWPU/SRG</a:t>
            </a:r>
            <a:endParaRPr lang="en-US"/>
          </a:p>
        </p:txBody>
      </p:sp>
      <p:sp>
        <p:nvSpPr>
          <p:cNvPr id="1049097" name="Slide Number Placeholder 6"/>
          <p:cNvSpPr>
            <a:spLocks noGrp="1"/>
          </p:cNvSpPr>
          <p:nvPr>
            <p:ph type="sldNum" sz="quarter" idx="12"/>
          </p:nvPr>
        </p:nvSpPr>
        <p:spPr/>
        <p:txBody>
          <a:bodyPr/>
          <a:lstStyle/>
          <a:p>
            <a:fld id="{F0ADBA69-296D-4B90-9755-5B4916DB42D5}"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D8CD3-B6D7-4191-92A0-AB06C2D439E7}" type="datetime1">
              <a:rPr lang="en-US" smtClean="0"/>
              <a:pPr/>
              <a:t>8/17/2022</a:t>
            </a:fld>
            <a:endParaRPr lang="en-US"/>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Unit-1/CS/SYBTECH/MITWPU/SRG</a:t>
            </a:r>
            <a:endParaRPr lang="en-US"/>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ADBA69-296D-4B90-9755-5B4916DB42D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en.wikipedia.org/wiki/Directed_graph" TargetMode="External"/><Relationship Id="rId2" Type="http://schemas.openxmlformats.org/officeDocument/2006/relationships/hyperlink" Target="https://en.wikipedia.org/wiki/Flow_graph_(mathematics)" TargetMode="Externa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3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5.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
          <p:cNvSpPr>
            <a:spLocks noGrp="1"/>
          </p:cNvSpPr>
          <p:nvPr>
            <p:ph type="ctrTitle"/>
          </p:nvPr>
        </p:nvSpPr>
        <p:spPr>
          <a:xfrm>
            <a:off x="2028347" y="260918"/>
            <a:ext cx="7848600" cy="2045553"/>
          </a:xfrm>
        </p:spPr>
        <p:txBody>
          <a:bodyPr>
            <a:normAutofit fontScale="90000"/>
          </a:bodyPr>
          <a:lstStyle/>
          <a:p>
            <a:r>
              <a:rPr lang="en-US" dirty="0" smtClean="0">
                <a:cs typeface="Times New Roman" pitchFamily="18" charset="0"/>
              </a:rPr>
              <a:t/>
            </a:r>
            <a:br>
              <a:rPr lang="en-US" dirty="0" smtClean="0">
                <a:cs typeface="Times New Roman" pitchFamily="18" charset="0"/>
              </a:rPr>
            </a:br>
            <a:r>
              <a:rPr lang="en-US" sz="2800" dirty="0">
                <a:solidFill>
                  <a:srgbClr val="7030A0"/>
                </a:solidFill>
                <a:cs typeface="Times New Roman" pitchFamily="18" charset="0"/>
              </a:rPr>
              <a:t/>
            </a:r>
            <a:br>
              <a:rPr lang="en-US" sz="2800" dirty="0">
                <a:solidFill>
                  <a:srgbClr val="7030A0"/>
                </a:solidFill>
                <a:cs typeface="Times New Roman" pitchFamily="18" charset="0"/>
              </a:rPr>
            </a:br>
            <a:r>
              <a:rPr lang="en-US" sz="2800" b="1" dirty="0" smtClean="0">
                <a:solidFill>
                  <a:srgbClr val="7030A0"/>
                </a:solidFill>
                <a:latin typeface="Cambria" panose="02040503050406030204" pitchFamily="18" charset="0"/>
                <a:cs typeface="Times New Roman" pitchFamily="18" charset="0"/>
              </a:rPr>
              <a:t>          </a:t>
            </a:r>
            <a:r>
              <a:rPr lang="en-US" sz="4400" b="1" dirty="0" smtClean="0">
                <a:latin typeface="Cambria" panose="02040503050406030204" pitchFamily="18" charset="0"/>
              </a:rPr>
              <a:t>Control </a:t>
            </a:r>
            <a:r>
              <a:rPr lang="en-US" sz="4400" b="1" dirty="0">
                <a:latin typeface="Cambria" panose="02040503050406030204" pitchFamily="18" charset="0"/>
              </a:rPr>
              <a:t>Systems 	</a:t>
            </a:r>
            <a:r>
              <a:rPr lang="en-US" sz="4400" b="1" dirty="0" smtClean="0">
                <a:latin typeface="Cambria" panose="02040503050406030204" pitchFamily="18" charset="0"/>
              </a:rPr>
              <a:t/>
            </a:r>
            <a:br>
              <a:rPr lang="en-US" sz="4400" b="1" dirty="0" smtClean="0">
                <a:latin typeface="Cambria" panose="02040503050406030204" pitchFamily="18" charset="0"/>
              </a:rPr>
            </a:br>
            <a:r>
              <a:rPr lang="en-US" b="1" dirty="0" smtClean="0">
                <a:latin typeface="Cambria" panose="02040503050406030204" pitchFamily="18" charset="0"/>
              </a:rPr>
              <a:t>EE </a:t>
            </a:r>
            <a:r>
              <a:rPr lang="en-IN" b="1" dirty="0" smtClean="0">
                <a:latin typeface="Cambria" panose="02040503050406030204" pitchFamily="18" charset="0"/>
              </a:rPr>
              <a:t>221</a:t>
            </a:r>
            <a:r>
              <a:rPr lang="en-US" b="1" i="1" dirty="0" smtClean="0">
                <a:latin typeface="Cambria" panose="02040503050406030204" pitchFamily="18" charset="0"/>
                <a:cs typeface="Times New Roman" pitchFamily="18" charset="0"/>
              </a:rPr>
              <a:t/>
            </a:r>
            <a:br>
              <a:rPr lang="en-US" b="1" i="1" dirty="0" smtClean="0">
                <a:latin typeface="Cambria" panose="02040503050406030204" pitchFamily="18" charset="0"/>
                <a:cs typeface="Times New Roman" pitchFamily="18" charset="0"/>
              </a:rPr>
            </a:br>
            <a:r>
              <a:rPr lang="en-US" sz="1600" dirty="0">
                <a:cs typeface="Times New Roman" pitchFamily="18" charset="0"/>
              </a:rPr>
              <a:t> </a:t>
            </a:r>
            <a:endParaRPr lang="en-US" sz="2200" dirty="0">
              <a:cs typeface="Times New Roman" pitchFamily="18" charset="0"/>
            </a:endParaRPr>
          </a:p>
        </p:txBody>
      </p:sp>
      <p:pic>
        <p:nvPicPr>
          <p:cNvPr id="2097152" name="Picture 3"/>
          <p:cNvPicPr>
            <a:picLocks noChangeAspect="1"/>
          </p:cNvPicPr>
          <p:nvPr/>
        </p:nvPicPr>
        <p:blipFill>
          <a:blip r:embed="rId2" cstate="print"/>
          <a:srcRect/>
          <a:stretch>
            <a:fillRect/>
          </a:stretch>
        </p:blipFill>
        <p:spPr bwMode="auto">
          <a:xfrm>
            <a:off x="1633182" y="2306471"/>
            <a:ext cx="9144000" cy="3160713"/>
          </a:xfrm>
          <a:prstGeom prst="rect">
            <a:avLst/>
          </a:prstGeom>
          <a:noFill/>
          <a:ln>
            <a:noFill/>
          </a:ln>
        </p:spPr>
      </p:pic>
      <p:sp>
        <p:nvSpPr>
          <p:cNvPr id="1048587" name="Date Placeholder 2"/>
          <p:cNvSpPr>
            <a:spLocks noGrp="1"/>
          </p:cNvSpPr>
          <p:nvPr>
            <p:ph type="dt" sz="half" idx="10"/>
          </p:nvPr>
        </p:nvSpPr>
        <p:spPr/>
        <p:txBody>
          <a:bodyPr/>
          <a:lstStyle/>
          <a:p>
            <a:fld id="{4DF7DCE6-81D9-444F-95B1-DA7C43EFE63D}" type="datetime1">
              <a:rPr lang="en-US" smtClean="0"/>
              <a:pPr/>
              <a:t>8/17/2022</a:t>
            </a:fld>
            <a:endParaRPr lang="en-US"/>
          </a:p>
        </p:txBody>
      </p:sp>
      <p:sp>
        <p:nvSpPr>
          <p:cNvPr id="1048588" name="Footer Placeholder 3"/>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Rectangle 3"/>
          <p:cNvSpPr>
            <a:spLocks noGrp="1" noChangeArrowheads="1"/>
          </p:cNvSpPr>
          <p:nvPr>
            <p:ph type="body" idx="1"/>
          </p:nvPr>
        </p:nvSpPr>
        <p:spPr>
          <a:xfrm>
            <a:off x="1320421" y="1679136"/>
            <a:ext cx="8153400" cy="4114800"/>
          </a:xfrm>
        </p:spPr>
        <p:txBody>
          <a:bodyPr/>
          <a:lstStyle/>
          <a:p>
            <a:pPr algn="just" eaLnBrk="1" hangingPunct="1">
              <a:lnSpc>
                <a:spcPct val="150000"/>
              </a:lnSpc>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Control System</a:t>
            </a:r>
            <a:r>
              <a:rPr lang="en-US" dirty="0" smtClean="0">
                <a:latin typeface="Times New Roman" pitchFamily="18" charset="0"/>
                <a:cs typeface="Times New Roman" pitchFamily="18" charset="0"/>
              </a:rPr>
              <a:t> is an  arrangement of physical components connected or related in such a manner as to command, direct, or  regulate itself or another system.</a:t>
            </a:r>
          </a:p>
          <a:p>
            <a:pPr algn="just" eaLnBrk="1" hangingPunct="1">
              <a:lnSpc>
                <a:spcPct val="150000"/>
              </a:lnSpc>
            </a:pPr>
            <a:r>
              <a:rPr lang="en-US" dirty="0" smtClean="0">
                <a:latin typeface="Times New Roman" pitchFamily="18" charset="0"/>
                <a:cs typeface="Times New Roman" pitchFamily="18" charset="0"/>
              </a:rPr>
              <a:t>Example: Air conditioning, elevators, </a:t>
            </a:r>
            <a:r>
              <a:rPr lang="en-US" smtClean="0">
                <a:latin typeface="Times New Roman" pitchFamily="18" charset="0"/>
                <a:cs typeface="Times New Roman" pitchFamily="18" charset="0"/>
              </a:rPr>
              <a:t>tracking the enemy plane</a:t>
            </a:r>
            <a:endParaRPr lang="en-US" dirty="0" smtClean="0">
              <a:latin typeface="Times New Roman" pitchFamily="18" charset="0"/>
              <a:cs typeface="Times New Roman" pitchFamily="18" charset="0"/>
            </a:endParaRPr>
          </a:p>
        </p:txBody>
      </p:sp>
      <p:sp>
        <p:nvSpPr>
          <p:cNvPr id="1048656" name="Footer Placeholder 4"/>
          <p:cNvSpPr>
            <a:spLocks noGrp="1"/>
          </p:cNvSpPr>
          <p:nvPr>
            <p:ph type="ftr" sz="quarter" idx="11"/>
          </p:nvPr>
        </p:nvSpPr>
        <p:spPr>
          <a:noFill/>
        </p:spPr>
        <p:txBody>
          <a:bodyPr/>
          <a:lstStyle/>
          <a:p>
            <a:r>
              <a:rPr lang="en-IN" dirty="0" smtClean="0"/>
              <a:t>Unit-1/CS/SYBTECH/MITWPU</a:t>
            </a:r>
            <a:endParaRPr lang="en-US" dirty="0"/>
          </a:p>
        </p:txBody>
      </p:sp>
      <p:sp>
        <p:nvSpPr>
          <p:cNvPr id="1048657" name="Date Placeholder 1"/>
          <p:cNvSpPr>
            <a:spLocks noGrp="1"/>
          </p:cNvSpPr>
          <p:nvPr>
            <p:ph type="dt" sz="half" idx="10"/>
          </p:nvPr>
        </p:nvSpPr>
        <p:spPr/>
        <p:txBody>
          <a:bodyPr/>
          <a:lstStyle/>
          <a:p>
            <a:fld id="{D74DD0E9-A6E8-4105-A4E0-109B686B7C5F}" type="datetime1">
              <a:rPr lang="en-US" smtClean="0"/>
              <a:pPr/>
              <a:t>8/17/2022</a:t>
            </a:fld>
            <a:endParaRPr lang="en-US"/>
          </a:p>
        </p:txBody>
      </p:sp>
      <p:sp>
        <p:nvSpPr>
          <p:cNvPr id="1048658" name="Title 1"/>
          <p:cNvSpPr txBox="1"/>
          <p:nvPr/>
        </p:nvSpPr>
        <p:spPr>
          <a:xfrm>
            <a:off x="876300" y="335436"/>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Control </a:t>
            </a:r>
            <a:r>
              <a:rPr lang="en-US" sz="4000" b="1" dirty="0">
                <a:solidFill>
                  <a:srgbClr val="FF0000"/>
                </a:solidFill>
                <a:latin typeface="Cambria" panose="02040503050406030204" pitchFamily="18" charset="0"/>
              </a:rPr>
              <a:t>system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55">
                                            <p:txEl>
                                              <p:pRg st="0" end="0"/>
                                            </p:txEl>
                                          </p:spTgt>
                                        </p:tgtEl>
                                        <p:attrNameLst>
                                          <p:attrName>style.visibility</p:attrName>
                                        </p:attrNameLst>
                                      </p:cBhvr>
                                      <p:to>
                                        <p:strVal val="visible"/>
                                      </p:to>
                                    </p:set>
                                    <p:animEffect transition="in" filter="fade">
                                      <p:cBhvr>
                                        <p:cTn id="7" dur="2000"/>
                                        <p:tgtEl>
                                          <p:spTgt spid="10486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655">
                                            <p:txEl>
                                              <p:pRg st="1" end="1"/>
                                            </p:txEl>
                                          </p:spTgt>
                                        </p:tgtEl>
                                        <p:attrNameLst>
                                          <p:attrName>style.visibility</p:attrName>
                                        </p:attrNameLst>
                                      </p:cBhvr>
                                      <p:to>
                                        <p:strVal val="visible"/>
                                      </p:to>
                                    </p:set>
                                    <p:animEffect transition="in" filter="fade">
                                      <p:cBhvr>
                                        <p:cTn id="12" dur="2000"/>
                                        <p:tgtEl>
                                          <p:spTgt spid="10486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5"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5" name="Picture 1"/>
          <p:cNvPicPr>
            <a:picLocks noChangeAspect="1"/>
          </p:cNvPicPr>
          <p:nvPr/>
        </p:nvPicPr>
        <p:blipFill>
          <a:blip r:embed="rId2" cstate="print"/>
          <a:stretch>
            <a:fillRect/>
          </a:stretch>
        </p:blipFill>
        <p:spPr>
          <a:xfrm>
            <a:off x="938225" y="2012961"/>
            <a:ext cx="9993631" cy="3735095"/>
          </a:xfrm>
          <a:prstGeom prst="rect">
            <a:avLst/>
          </a:prstGeom>
        </p:spPr>
      </p:pic>
      <p:sp>
        <p:nvSpPr>
          <p:cNvPr id="1048834" name="Title 1"/>
          <p:cNvSpPr txBox="1"/>
          <p:nvPr/>
        </p:nvSpPr>
        <p:spPr>
          <a:xfrm>
            <a:off x="677240" y="361807"/>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a:solidFill>
                  <a:srgbClr val="FF0000"/>
                </a:solidFill>
              </a:rPr>
              <a:t>Block </a:t>
            </a:r>
            <a:r>
              <a:rPr lang="en-US" sz="4000" b="1" dirty="0" smtClean="0">
                <a:solidFill>
                  <a:srgbClr val="FF0000"/>
                </a:solidFill>
              </a:rPr>
              <a:t>in series</a:t>
            </a:r>
            <a:endParaRPr lang="en-US" dirty="0">
              <a:solidFill>
                <a:srgbClr val="FF0000"/>
              </a:solidFill>
              <a:latin typeface="Cambria" panose="02040503050406030204" pitchFamily="18" charset="0"/>
            </a:endParaRPr>
          </a:p>
        </p:txBody>
      </p:sp>
      <p:sp>
        <p:nvSpPr>
          <p:cNvPr id="1048835" name="Date Placeholder 3"/>
          <p:cNvSpPr>
            <a:spLocks noGrp="1"/>
          </p:cNvSpPr>
          <p:nvPr>
            <p:ph type="dt" sz="half" idx="10"/>
          </p:nvPr>
        </p:nvSpPr>
        <p:spPr/>
        <p:txBody>
          <a:bodyPr/>
          <a:lstStyle/>
          <a:p>
            <a:fld id="{E607AC90-F4C6-4D94-8119-9DB53036D0AC}" type="datetime1">
              <a:rPr lang="en-US" smtClean="0"/>
              <a:pPr/>
              <a:t>8/17/2022</a:t>
            </a:fld>
            <a:endParaRPr lang="en-US"/>
          </a:p>
        </p:txBody>
      </p:sp>
      <p:sp>
        <p:nvSpPr>
          <p:cNvPr id="1048836" name="Footer Placeholder 4"/>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2776487588"/>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6" name="Picture 1"/>
          <p:cNvPicPr>
            <a:picLocks noChangeAspect="1"/>
          </p:cNvPicPr>
          <p:nvPr/>
        </p:nvPicPr>
        <p:blipFill>
          <a:blip r:embed="rId2" cstate="print"/>
          <a:stretch>
            <a:fillRect/>
          </a:stretch>
        </p:blipFill>
        <p:spPr>
          <a:xfrm>
            <a:off x="1035876" y="1250251"/>
            <a:ext cx="8891949" cy="4903407"/>
          </a:xfrm>
          <a:prstGeom prst="rect">
            <a:avLst/>
          </a:prstGeom>
        </p:spPr>
      </p:pic>
      <p:sp>
        <p:nvSpPr>
          <p:cNvPr id="1048837"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rPr>
              <a:t>Blocks in series</a:t>
            </a:r>
            <a:endParaRPr lang="en-US" dirty="0">
              <a:solidFill>
                <a:srgbClr val="FF0000"/>
              </a:solidFill>
              <a:latin typeface="Cambria" panose="02040503050406030204" pitchFamily="18" charset="0"/>
            </a:endParaRPr>
          </a:p>
        </p:txBody>
      </p:sp>
      <p:sp>
        <p:nvSpPr>
          <p:cNvPr id="1048838" name="Date Placeholder 3"/>
          <p:cNvSpPr>
            <a:spLocks noGrp="1"/>
          </p:cNvSpPr>
          <p:nvPr>
            <p:ph type="dt" sz="half" idx="10"/>
          </p:nvPr>
        </p:nvSpPr>
        <p:spPr/>
        <p:txBody>
          <a:bodyPr/>
          <a:lstStyle/>
          <a:p>
            <a:fld id="{439C7B72-0EF8-46A3-B89C-8CEB4450D7DC}" type="datetime1">
              <a:rPr lang="en-US" smtClean="0"/>
              <a:pPr/>
              <a:t>8/17/2022</a:t>
            </a:fld>
            <a:endParaRPr lang="en-US"/>
          </a:p>
        </p:txBody>
      </p:sp>
      <p:sp>
        <p:nvSpPr>
          <p:cNvPr id="1048839" name="Footer Placeholder 4"/>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2157922300"/>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7" name="Picture 1"/>
          <p:cNvPicPr>
            <a:picLocks noChangeAspect="1"/>
          </p:cNvPicPr>
          <p:nvPr/>
        </p:nvPicPr>
        <p:blipFill>
          <a:blip r:embed="rId2" cstate="print"/>
          <a:stretch>
            <a:fillRect/>
          </a:stretch>
        </p:blipFill>
        <p:spPr>
          <a:xfrm>
            <a:off x="588443" y="284255"/>
            <a:ext cx="9704927" cy="6072095"/>
          </a:xfrm>
          <a:prstGeom prst="rect">
            <a:avLst/>
          </a:prstGeom>
        </p:spPr>
      </p:pic>
      <p:sp>
        <p:nvSpPr>
          <p:cNvPr id="1048840" name="Date Placeholder 2"/>
          <p:cNvSpPr>
            <a:spLocks noGrp="1"/>
          </p:cNvSpPr>
          <p:nvPr>
            <p:ph type="dt" sz="half" idx="10"/>
          </p:nvPr>
        </p:nvSpPr>
        <p:spPr/>
        <p:txBody>
          <a:bodyPr/>
          <a:lstStyle/>
          <a:p>
            <a:fld id="{31871D91-1AB5-4ACA-AA6A-14529118014A}" type="datetime1">
              <a:rPr lang="en-US" smtClean="0"/>
              <a:pPr/>
              <a:t>8/17/2022</a:t>
            </a:fld>
            <a:endParaRPr lang="en-US"/>
          </a:p>
        </p:txBody>
      </p:sp>
      <p:sp>
        <p:nvSpPr>
          <p:cNvPr id="1048841" name="Footer Placeholder 3"/>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2005010671"/>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8" name="Picture 1"/>
          <p:cNvPicPr>
            <a:picLocks noChangeAspect="1"/>
          </p:cNvPicPr>
          <p:nvPr/>
        </p:nvPicPr>
        <p:blipFill>
          <a:blip r:embed="rId2" cstate="print"/>
          <a:stretch>
            <a:fillRect/>
          </a:stretch>
        </p:blipFill>
        <p:spPr>
          <a:xfrm>
            <a:off x="584063" y="2169963"/>
            <a:ext cx="10009793" cy="4255548"/>
          </a:xfrm>
          <a:prstGeom prst="rect">
            <a:avLst/>
          </a:prstGeom>
        </p:spPr>
      </p:pic>
      <p:sp>
        <p:nvSpPr>
          <p:cNvPr id="1048842"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a:solidFill>
                  <a:srgbClr val="FF0000"/>
                </a:solidFill>
              </a:rPr>
              <a:t>Block </a:t>
            </a:r>
            <a:r>
              <a:rPr lang="en-US" sz="4000" b="1" dirty="0" smtClean="0">
                <a:solidFill>
                  <a:srgbClr val="FF0000"/>
                </a:solidFill>
              </a:rPr>
              <a:t>in parallel</a:t>
            </a:r>
            <a:endParaRPr lang="en-US" dirty="0">
              <a:solidFill>
                <a:srgbClr val="FF0000"/>
              </a:solidFill>
              <a:latin typeface="Cambria" panose="02040503050406030204" pitchFamily="18" charset="0"/>
            </a:endParaRPr>
          </a:p>
        </p:txBody>
      </p:sp>
      <p:sp>
        <p:nvSpPr>
          <p:cNvPr id="1048843" name="Date Placeholder 3"/>
          <p:cNvSpPr>
            <a:spLocks noGrp="1"/>
          </p:cNvSpPr>
          <p:nvPr>
            <p:ph type="dt" sz="half" idx="10"/>
          </p:nvPr>
        </p:nvSpPr>
        <p:spPr/>
        <p:txBody>
          <a:bodyPr/>
          <a:lstStyle/>
          <a:p>
            <a:fld id="{670A4243-5172-4DE5-B77D-64D9E8CA4C3A}" type="datetime1">
              <a:rPr lang="en-US" smtClean="0"/>
              <a:pPr/>
              <a:t>8/17/2022</a:t>
            </a:fld>
            <a:endParaRPr lang="en-US"/>
          </a:p>
        </p:txBody>
      </p:sp>
      <p:sp>
        <p:nvSpPr>
          <p:cNvPr id="1048844" name="Footer Placeholder 4"/>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1375917974"/>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9" name="Picture 1"/>
          <p:cNvPicPr>
            <a:picLocks noChangeAspect="1"/>
          </p:cNvPicPr>
          <p:nvPr/>
        </p:nvPicPr>
        <p:blipFill>
          <a:blip r:embed="rId2" cstate="print"/>
          <a:stretch>
            <a:fillRect/>
          </a:stretch>
        </p:blipFill>
        <p:spPr>
          <a:xfrm>
            <a:off x="703997" y="1473935"/>
            <a:ext cx="10060605" cy="4420688"/>
          </a:xfrm>
          <a:prstGeom prst="rect">
            <a:avLst/>
          </a:prstGeom>
        </p:spPr>
      </p:pic>
      <p:sp>
        <p:nvSpPr>
          <p:cNvPr id="1048845" name="Title 1"/>
          <p:cNvSpPr txBox="1"/>
          <p:nvPr/>
        </p:nvSpPr>
        <p:spPr>
          <a:xfrm>
            <a:off x="476499" y="271865"/>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rPr>
              <a:t>Associative law for summing </a:t>
            </a:r>
            <a:r>
              <a:rPr lang="en-US" sz="4000" b="1" dirty="0" err="1" smtClean="0">
                <a:solidFill>
                  <a:srgbClr val="FF0000"/>
                </a:solidFill>
              </a:rPr>
              <a:t>pt</a:t>
            </a:r>
            <a:endParaRPr lang="en-US" dirty="0">
              <a:solidFill>
                <a:srgbClr val="FF0000"/>
              </a:solidFill>
              <a:latin typeface="Cambria" panose="02040503050406030204" pitchFamily="18" charset="0"/>
            </a:endParaRPr>
          </a:p>
        </p:txBody>
      </p:sp>
      <p:sp>
        <p:nvSpPr>
          <p:cNvPr id="1048846" name="Date Placeholder 3"/>
          <p:cNvSpPr>
            <a:spLocks noGrp="1"/>
          </p:cNvSpPr>
          <p:nvPr>
            <p:ph type="dt" sz="half" idx="10"/>
          </p:nvPr>
        </p:nvSpPr>
        <p:spPr/>
        <p:txBody>
          <a:bodyPr/>
          <a:lstStyle/>
          <a:p>
            <a:fld id="{94348378-21CE-4692-A051-A660469D306D}" type="datetime1">
              <a:rPr lang="en-US" smtClean="0"/>
              <a:pPr/>
              <a:t>8/17/2022</a:t>
            </a:fld>
            <a:endParaRPr lang="en-US"/>
          </a:p>
        </p:txBody>
      </p:sp>
      <p:sp>
        <p:nvSpPr>
          <p:cNvPr id="1048847" name="Footer Placeholder 4"/>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1963332117"/>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1" name="Picture 1"/>
          <p:cNvPicPr>
            <a:picLocks noChangeAspect="1"/>
          </p:cNvPicPr>
          <p:nvPr/>
        </p:nvPicPr>
        <p:blipFill>
          <a:blip r:embed="rId3" cstate="print"/>
          <a:stretch>
            <a:fillRect/>
          </a:stretch>
        </p:blipFill>
        <p:spPr>
          <a:xfrm>
            <a:off x="1116509" y="865541"/>
            <a:ext cx="9958982" cy="5017735"/>
          </a:xfrm>
          <a:prstGeom prst="rect">
            <a:avLst/>
          </a:prstGeom>
        </p:spPr>
      </p:pic>
      <p:sp>
        <p:nvSpPr>
          <p:cNvPr id="1048851" name="Date Placeholder 2"/>
          <p:cNvSpPr>
            <a:spLocks noGrp="1"/>
          </p:cNvSpPr>
          <p:nvPr>
            <p:ph type="dt" sz="half" idx="10"/>
          </p:nvPr>
        </p:nvSpPr>
        <p:spPr/>
        <p:txBody>
          <a:bodyPr/>
          <a:lstStyle/>
          <a:p>
            <a:fld id="{7630D2BC-5644-42FD-8783-099CDEAAA9FB}" type="datetime1">
              <a:rPr lang="en-US" smtClean="0"/>
              <a:pPr/>
              <a:t>8/17/2022</a:t>
            </a:fld>
            <a:endParaRPr lang="en-US"/>
          </a:p>
        </p:txBody>
      </p:sp>
      <p:sp>
        <p:nvSpPr>
          <p:cNvPr id="1048852" name="Footer Placeholder 3"/>
          <p:cNvSpPr>
            <a:spLocks noGrp="1"/>
          </p:cNvSpPr>
          <p:nvPr>
            <p:ph type="ftr" sz="quarter" idx="11"/>
          </p:nvPr>
        </p:nvSpPr>
        <p:spPr/>
        <p:txBody>
          <a:bodyPr/>
          <a:lstStyle/>
          <a:p>
            <a:r>
              <a:rPr lang="en-US" smtClean="0"/>
              <a:t>Unit-1/CS/SYBTECH/MITWPU/SRG</a:t>
            </a:r>
            <a:endParaRPr lang="en-US"/>
          </a:p>
        </p:txBody>
      </p:sp>
      <p:sp>
        <p:nvSpPr>
          <p:cNvPr id="1048853"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rPr>
              <a:t>Shifting summing point after a block</a:t>
            </a:r>
            <a:endParaRPr lang="en-US" dirty="0">
              <a:solidFill>
                <a:srgbClr val="FF0000"/>
              </a:solidFill>
              <a:latin typeface="Cambria" panose="02040503050406030204" pitchFamily="18" charset="0"/>
            </a:endParaRPr>
          </a:p>
        </p:txBody>
      </p:sp>
    </p:spTree>
    <p:extLst>
      <p:ext uri="{BB962C8B-B14F-4D97-AF65-F5344CB8AC3E}">
        <p14:creationId xmlns="" xmlns:p14="http://schemas.microsoft.com/office/powerpoint/2010/main" val="4121175170"/>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2" name="Picture 1"/>
          <p:cNvPicPr>
            <a:picLocks noChangeAspect="1"/>
          </p:cNvPicPr>
          <p:nvPr/>
        </p:nvPicPr>
        <p:blipFill>
          <a:blip r:embed="rId2" cstate="print"/>
          <a:stretch>
            <a:fillRect/>
          </a:stretch>
        </p:blipFill>
        <p:spPr>
          <a:xfrm>
            <a:off x="1091103" y="681770"/>
            <a:ext cx="10009793" cy="5030438"/>
          </a:xfrm>
          <a:prstGeom prst="rect">
            <a:avLst/>
          </a:prstGeom>
        </p:spPr>
      </p:pic>
      <p:sp>
        <p:nvSpPr>
          <p:cNvPr id="1048858" name="Date Placeholder 2"/>
          <p:cNvSpPr>
            <a:spLocks noGrp="1"/>
          </p:cNvSpPr>
          <p:nvPr>
            <p:ph type="dt" sz="half" idx="10"/>
          </p:nvPr>
        </p:nvSpPr>
        <p:spPr/>
        <p:txBody>
          <a:bodyPr/>
          <a:lstStyle/>
          <a:p>
            <a:fld id="{06E00779-FF66-4C4C-97A6-2FE4F3FB9032}" type="datetime1">
              <a:rPr lang="en-US" smtClean="0"/>
              <a:pPr/>
              <a:t>8/17/2022</a:t>
            </a:fld>
            <a:endParaRPr lang="en-US"/>
          </a:p>
        </p:txBody>
      </p:sp>
      <p:sp>
        <p:nvSpPr>
          <p:cNvPr id="1048859" name="Footer Placeholder 3"/>
          <p:cNvSpPr>
            <a:spLocks noGrp="1"/>
          </p:cNvSpPr>
          <p:nvPr>
            <p:ph type="ftr" sz="quarter" idx="11"/>
          </p:nvPr>
        </p:nvSpPr>
        <p:spPr/>
        <p:txBody>
          <a:bodyPr/>
          <a:lstStyle/>
          <a:p>
            <a:r>
              <a:rPr lang="en-US" smtClean="0"/>
              <a:t>Unit-1/CS/SYBTECH/MITWPU/SRG</a:t>
            </a:r>
            <a:endParaRPr lang="en-US"/>
          </a:p>
        </p:txBody>
      </p:sp>
      <p:sp>
        <p:nvSpPr>
          <p:cNvPr id="1048860"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rPr>
              <a:t>Shifting take off point before a block</a:t>
            </a:r>
            <a:endParaRPr lang="en-US" dirty="0">
              <a:solidFill>
                <a:srgbClr val="FF0000"/>
              </a:solidFill>
              <a:latin typeface="Cambria" panose="02040503050406030204" pitchFamily="18" charset="0"/>
            </a:endParaRPr>
          </a:p>
        </p:txBody>
      </p:sp>
    </p:spTree>
    <p:extLst>
      <p:ext uri="{BB962C8B-B14F-4D97-AF65-F5344CB8AC3E}">
        <p14:creationId xmlns="" xmlns:p14="http://schemas.microsoft.com/office/powerpoint/2010/main" val="2019744847"/>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3" name="Picture 1"/>
          <p:cNvPicPr>
            <a:picLocks noChangeAspect="1"/>
          </p:cNvPicPr>
          <p:nvPr/>
        </p:nvPicPr>
        <p:blipFill>
          <a:blip r:embed="rId2" cstate="print"/>
          <a:stretch>
            <a:fillRect/>
          </a:stretch>
        </p:blipFill>
        <p:spPr>
          <a:xfrm>
            <a:off x="838200" y="1121393"/>
            <a:ext cx="10009793" cy="5271798"/>
          </a:xfrm>
          <a:prstGeom prst="rect">
            <a:avLst/>
          </a:prstGeom>
        </p:spPr>
      </p:pic>
      <p:sp>
        <p:nvSpPr>
          <p:cNvPr id="1048861" name="TextBox 2"/>
          <p:cNvSpPr txBox="1"/>
          <p:nvPr/>
        </p:nvSpPr>
        <p:spPr>
          <a:xfrm>
            <a:off x="9457478" y="5822342"/>
            <a:ext cx="1050878" cy="461665"/>
          </a:xfrm>
          <a:prstGeom prst="rect">
            <a:avLst/>
          </a:prstGeom>
          <a:noFill/>
        </p:spPr>
        <p:txBody>
          <a:bodyPr wrap="square" rtlCol="0">
            <a:spAutoFit/>
          </a:bodyPr>
          <a:lstStyle/>
          <a:p>
            <a:r>
              <a:rPr lang="en-US" sz="2400" b="1" dirty="0" smtClean="0">
                <a:latin typeface="Cambria" panose="02040503050406030204" pitchFamily="18" charset="0"/>
              </a:rPr>
              <a:t>= R(s)</a:t>
            </a:r>
            <a:endParaRPr lang="en-US" sz="2400" b="1" dirty="0">
              <a:latin typeface="Cambria" panose="02040503050406030204" pitchFamily="18" charset="0"/>
            </a:endParaRPr>
          </a:p>
        </p:txBody>
      </p:sp>
      <p:sp>
        <p:nvSpPr>
          <p:cNvPr id="1048862"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a:solidFill>
                  <a:srgbClr val="FF0000"/>
                </a:solidFill>
              </a:rPr>
              <a:t>Shifting take off point </a:t>
            </a:r>
            <a:r>
              <a:rPr lang="en-US" sz="4000" b="1" dirty="0" smtClean="0">
                <a:solidFill>
                  <a:srgbClr val="FF0000"/>
                </a:solidFill>
              </a:rPr>
              <a:t>after a </a:t>
            </a:r>
            <a:r>
              <a:rPr lang="en-US" sz="4000" b="1" dirty="0">
                <a:solidFill>
                  <a:srgbClr val="FF0000"/>
                </a:solidFill>
              </a:rPr>
              <a:t>block</a:t>
            </a:r>
            <a:endParaRPr lang="en-US" sz="4000" dirty="0">
              <a:solidFill>
                <a:srgbClr val="FF0000"/>
              </a:solidFill>
              <a:latin typeface="Cambria" panose="02040503050406030204" pitchFamily="18" charset="0"/>
            </a:endParaRPr>
          </a:p>
        </p:txBody>
      </p:sp>
      <p:sp>
        <p:nvSpPr>
          <p:cNvPr id="1048863" name="Date Placeholder 4"/>
          <p:cNvSpPr>
            <a:spLocks noGrp="1"/>
          </p:cNvSpPr>
          <p:nvPr>
            <p:ph type="dt" sz="half" idx="10"/>
          </p:nvPr>
        </p:nvSpPr>
        <p:spPr/>
        <p:txBody>
          <a:bodyPr/>
          <a:lstStyle/>
          <a:p>
            <a:fld id="{1A355506-CB90-44DC-8C32-7163C1074E07}" type="datetime1">
              <a:rPr lang="en-US" smtClean="0"/>
              <a:pPr/>
              <a:t>8/17/2022</a:t>
            </a:fld>
            <a:endParaRPr lang="en-US"/>
          </a:p>
        </p:txBody>
      </p:sp>
      <p:sp>
        <p:nvSpPr>
          <p:cNvPr id="1048864" name="Footer Placeholder 5"/>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3637851026"/>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Content Placeholder 2"/>
          <p:cNvSpPr>
            <a:spLocks noGrp="1"/>
          </p:cNvSpPr>
          <p:nvPr>
            <p:ph idx="1"/>
          </p:nvPr>
        </p:nvSpPr>
        <p:spPr/>
        <p:txBody>
          <a:bodyPr/>
          <a:lstStyle/>
          <a:p>
            <a:pPr>
              <a:lnSpc>
                <a:spcPct val="150000"/>
              </a:lnSpc>
            </a:pPr>
            <a:r>
              <a:rPr lang="en-US" dirty="0">
                <a:latin typeface="Cambria" panose="02040503050406030204" pitchFamily="18" charset="0"/>
              </a:rPr>
              <a:t>While solving block diagram for getting single </a:t>
            </a:r>
            <a:r>
              <a:rPr lang="en-US" dirty="0" smtClean="0">
                <a:latin typeface="Cambria" panose="02040503050406030204" pitchFamily="18" charset="0"/>
              </a:rPr>
              <a:t>block equivalent</a:t>
            </a:r>
            <a:r>
              <a:rPr lang="en-US" dirty="0">
                <a:latin typeface="Cambria" panose="02040503050406030204" pitchFamily="18" charset="0"/>
              </a:rPr>
              <a:t>, the said rules need to be applied. </a:t>
            </a:r>
            <a:endParaRPr lang="en-US" dirty="0" smtClean="0">
              <a:latin typeface="Cambria" panose="02040503050406030204" pitchFamily="18" charset="0"/>
            </a:endParaRPr>
          </a:p>
          <a:p>
            <a:pPr>
              <a:lnSpc>
                <a:spcPct val="150000"/>
              </a:lnSpc>
            </a:pPr>
            <a:r>
              <a:rPr lang="en-US" dirty="0" smtClean="0">
                <a:latin typeface="Cambria" panose="02040503050406030204" pitchFamily="18" charset="0"/>
              </a:rPr>
              <a:t>After each </a:t>
            </a:r>
            <a:r>
              <a:rPr lang="en-US" dirty="0">
                <a:latin typeface="Cambria" panose="02040503050406030204" pitchFamily="18" charset="0"/>
              </a:rPr>
              <a:t>simplification a decision needs to be taken. </a:t>
            </a:r>
            <a:r>
              <a:rPr lang="en-US" dirty="0" smtClean="0">
                <a:latin typeface="Cambria" panose="02040503050406030204" pitchFamily="18" charset="0"/>
              </a:rPr>
              <a:t>For each </a:t>
            </a:r>
            <a:r>
              <a:rPr lang="en-US" dirty="0">
                <a:latin typeface="Cambria" panose="02040503050406030204" pitchFamily="18" charset="0"/>
              </a:rPr>
              <a:t>decision we suggest preferences as</a:t>
            </a:r>
            <a:endParaRPr lang="en-IN" dirty="0">
              <a:latin typeface="Cambria" panose="02040503050406030204" pitchFamily="18" charset="0"/>
            </a:endParaRPr>
          </a:p>
          <a:p>
            <a:pPr>
              <a:lnSpc>
                <a:spcPct val="150000"/>
              </a:lnSpc>
            </a:pPr>
            <a:endParaRPr lang="en-IN" dirty="0">
              <a:latin typeface="Cambria" panose="02040503050406030204" pitchFamily="18" charset="0"/>
            </a:endParaRPr>
          </a:p>
        </p:txBody>
      </p:sp>
      <p:sp>
        <p:nvSpPr>
          <p:cNvPr id="1048866"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IN" sz="3600" b="1" dirty="0">
                <a:solidFill>
                  <a:srgbClr val="FF0000"/>
                </a:solidFill>
                <a:latin typeface="Cambria" panose="02040503050406030204" pitchFamily="18" charset="0"/>
              </a:rPr>
              <a:t>Block Diagram Reduction Techniques</a:t>
            </a:r>
            <a:endParaRPr lang="en-US" sz="4000" dirty="0">
              <a:solidFill>
                <a:srgbClr val="FF0000"/>
              </a:solidFill>
              <a:latin typeface="Cambria" panose="02040503050406030204" pitchFamily="18" charset="0"/>
            </a:endParaRPr>
          </a:p>
        </p:txBody>
      </p:sp>
      <p:sp>
        <p:nvSpPr>
          <p:cNvPr id="1048867" name="Date Placeholder 1"/>
          <p:cNvSpPr>
            <a:spLocks noGrp="1"/>
          </p:cNvSpPr>
          <p:nvPr>
            <p:ph type="dt" sz="half" idx="10"/>
          </p:nvPr>
        </p:nvSpPr>
        <p:spPr/>
        <p:txBody>
          <a:bodyPr/>
          <a:lstStyle/>
          <a:p>
            <a:fld id="{C2BA8DCA-CEFA-436F-9416-4E9F55B3B1AF}" type="datetime1">
              <a:rPr lang="en-US" smtClean="0"/>
              <a:pPr/>
              <a:t>8/17/2022</a:t>
            </a:fld>
            <a:endParaRPr lang="en-US"/>
          </a:p>
        </p:txBody>
      </p:sp>
      <p:sp>
        <p:nvSpPr>
          <p:cNvPr id="1048868" name="Footer Placeholder 4"/>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3436086198"/>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Title 1"/>
          <p:cNvSpPr>
            <a:spLocks noGrp="1"/>
          </p:cNvSpPr>
          <p:nvPr>
            <p:ph type="title"/>
          </p:nvPr>
        </p:nvSpPr>
        <p:spPr/>
        <p:txBody>
          <a:bodyPr/>
          <a:lstStyle/>
          <a:p>
            <a:r>
              <a:rPr lang="en-US" dirty="0" smtClean="0"/>
              <a:t>Transfer function of Control System</a:t>
            </a:r>
            <a:endParaRPr lang="en-US" dirty="0"/>
          </a:p>
        </p:txBody>
      </p:sp>
      <p:sp>
        <p:nvSpPr>
          <p:cNvPr id="1048774" name="Content Placeholder 2"/>
          <p:cNvSpPr>
            <a:spLocks noGrp="1"/>
          </p:cNvSpPr>
          <p:nvPr>
            <p:ph idx="1"/>
          </p:nvPr>
        </p:nvSpPr>
        <p:spPr/>
        <p:txBody>
          <a:bodyPr>
            <a:normAutofit/>
          </a:bodyPr>
          <a:lstStyle/>
          <a:p>
            <a:r>
              <a:rPr lang="en-US" dirty="0" smtClean="0"/>
              <a:t>Consider transfer function of feedback control system as:</a:t>
            </a:r>
          </a:p>
          <a:p>
            <a:endParaRPr lang="en-US" dirty="0"/>
          </a:p>
          <a:p>
            <a:endParaRPr lang="en-US" dirty="0" smtClean="0"/>
          </a:p>
          <a:p>
            <a:r>
              <a:rPr lang="en-US" dirty="0" smtClean="0"/>
              <a:t>G(S) is called </a:t>
            </a:r>
            <a:r>
              <a:rPr lang="en-US" b="1" dirty="0" smtClean="0"/>
              <a:t>open loop transfer function </a:t>
            </a:r>
            <a:r>
              <a:rPr lang="en-US" dirty="0" smtClean="0"/>
              <a:t>of closed loop system.</a:t>
            </a:r>
          </a:p>
          <a:p>
            <a:r>
              <a:rPr lang="en-US" dirty="0" smtClean="0"/>
              <a:t>While G(S)H(S) is called open loop transfer function of closed loop system, G(S) is called forward path transfer function and H(S) is called feedback path transfer function.</a:t>
            </a:r>
            <a:endParaRPr lang="en-US" dirty="0"/>
          </a:p>
        </p:txBody>
      </p:sp>
      <p:sp>
        <p:nvSpPr>
          <p:cNvPr id="1048775" name="Rectangle 2"/>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97175" name="Picture 1"/>
          <p:cNvPicPr>
            <a:picLocks noChangeAspect="1" noChangeArrowheads="1"/>
          </p:cNvPicPr>
          <p:nvPr/>
        </p:nvPicPr>
        <p:blipFill>
          <a:blip r:embed="rId2" cstate="print">
            <a:clrChange>
              <a:clrFrom>
                <a:srgbClr val="FFFFFF"/>
              </a:clrFrom>
              <a:clrTo>
                <a:srgbClr val="FFFFFF">
                  <a:alpha val="0"/>
                </a:srgbClr>
              </a:clrTo>
            </a:clrChange>
            <a:grayscl/>
            <a:lum bright="-40000" contrast="40000"/>
          </a:blip>
          <a:srcRect/>
          <a:stretch>
            <a:fillRect/>
          </a:stretch>
        </p:blipFill>
        <p:spPr bwMode="auto">
          <a:xfrm>
            <a:off x="3048000" y="2362201"/>
            <a:ext cx="5241192" cy="828675"/>
          </a:xfrm>
          <a:prstGeom prst="rect">
            <a:avLst/>
          </a:prstGeom>
          <a:noFill/>
        </p:spPr>
      </p:pic>
      <p:sp>
        <p:nvSpPr>
          <p:cNvPr id="1048776" name="Date Placeholder 5"/>
          <p:cNvSpPr>
            <a:spLocks noGrp="1"/>
          </p:cNvSpPr>
          <p:nvPr>
            <p:ph type="dt" sz="half" idx="10"/>
          </p:nvPr>
        </p:nvSpPr>
        <p:spPr/>
        <p:txBody>
          <a:bodyPr/>
          <a:lstStyle/>
          <a:p>
            <a:fld id="{B00E0DB3-EC0A-42E3-9686-99154C3380B9}" type="datetime1">
              <a:rPr lang="en-US" smtClean="0"/>
              <a:pPr/>
              <a:t>8/17/2022</a:t>
            </a:fld>
            <a:endParaRPr lang="en-US"/>
          </a:p>
        </p:txBody>
      </p:sp>
      <p:sp>
        <p:nvSpPr>
          <p:cNvPr id="1048777" name="Footer Placeholder 7"/>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Content Placeholder 2"/>
          <p:cNvSpPr>
            <a:spLocks noGrp="1"/>
          </p:cNvSpPr>
          <p:nvPr>
            <p:ph sz="quarter" idx="1"/>
          </p:nvPr>
        </p:nvSpPr>
        <p:spPr/>
        <p:txBody>
          <a:bodyPr/>
          <a:lstStyle/>
          <a:p>
            <a:pPr marL="514350" indent="-514350">
              <a:buFont typeface="+mj-lt"/>
              <a:buAutoNum type="arabicPeriod"/>
            </a:pPr>
            <a:r>
              <a:rPr lang="en-US" dirty="0" smtClean="0"/>
              <a:t>Plant</a:t>
            </a:r>
          </a:p>
          <a:p>
            <a:pPr marL="514350" indent="-514350">
              <a:buFont typeface="+mj-lt"/>
              <a:buAutoNum type="arabicPeriod"/>
            </a:pPr>
            <a:r>
              <a:rPr lang="en-US" dirty="0" smtClean="0"/>
              <a:t>Controller</a:t>
            </a:r>
          </a:p>
          <a:p>
            <a:pPr marL="514350" indent="-514350">
              <a:buFont typeface="+mj-lt"/>
              <a:buAutoNum type="arabicPeriod"/>
            </a:pPr>
            <a:r>
              <a:rPr lang="en-US" dirty="0" smtClean="0"/>
              <a:t>Input (excitation)</a:t>
            </a:r>
          </a:p>
          <a:p>
            <a:pPr marL="514350" indent="-514350">
              <a:buFont typeface="+mj-lt"/>
              <a:buAutoNum type="arabicPeriod"/>
            </a:pPr>
            <a:r>
              <a:rPr lang="en-US" dirty="0" smtClean="0"/>
              <a:t>Output (Response)</a:t>
            </a:r>
          </a:p>
          <a:p>
            <a:pPr marL="514350" indent="-514350">
              <a:buFont typeface="+mj-lt"/>
              <a:buAutoNum type="arabicPeriod"/>
            </a:pPr>
            <a:endParaRPr lang="en-US" dirty="0" smtClean="0"/>
          </a:p>
        </p:txBody>
      </p:sp>
      <p:sp>
        <p:nvSpPr>
          <p:cNvPr id="1048660" name="Date Placeholder 3"/>
          <p:cNvSpPr>
            <a:spLocks noGrp="1"/>
          </p:cNvSpPr>
          <p:nvPr>
            <p:ph type="dt" sz="half" idx="10"/>
          </p:nvPr>
        </p:nvSpPr>
        <p:spPr/>
        <p:txBody>
          <a:bodyPr/>
          <a:lstStyle/>
          <a:p>
            <a:fld id="{429C6CA0-DEF2-4470-B805-7C80E4ED0BE7}" type="datetime1">
              <a:rPr lang="en-US" smtClean="0"/>
              <a:pPr/>
              <a:t>8/17/2022</a:t>
            </a:fld>
            <a:endParaRPr lang="en-US"/>
          </a:p>
        </p:txBody>
      </p:sp>
      <p:sp>
        <p:nvSpPr>
          <p:cNvPr id="1048661" name="Footer Placeholder 5"/>
          <p:cNvSpPr>
            <a:spLocks noGrp="1"/>
          </p:cNvSpPr>
          <p:nvPr>
            <p:ph type="ftr" sz="quarter" idx="11"/>
          </p:nvPr>
        </p:nvSpPr>
        <p:spPr/>
        <p:txBody>
          <a:bodyPr/>
          <a:lstStyle/>
          <a:p>
            <a:r>
              <a:rPr lang="en-IN" smtClean="0"/>
              <a:t>Unit-1/CS/SYBTECH/MITWPU/SRG</a:t>
            </a:r>
            <a:endParaRPr lang="en-US"/>
          </a:p>
        </p:txBody>
      </p:sp>
      <p:sp>
        <p:nvSpPr>
          <p:cNvPr id="1048662" name="Rounded Rectangle 6"/>
          <p:cNvSpPr/>
          <p:nvPr/>
        </p:nvSpPr>
        <p:spPr>
          <a:xfrm>
            <a:off x="3733800" y="3962400"/>
            <a:ext cx="2590800" cy="990600"/>
          </a:xfrm>
          <a:prstGeom prst="roundRect">
            <a:avLst/>
          </a:prstGeom>
          <a:ln w="57150"/>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Times New Roman" pitchFamily="18" charset="0"/>
                <a:cs typeface="Times New Roman" pitchFamily="18" charset="0"/>
              </a:rPr>
              <a:t>CONTROLLER</a:t>
            </a:r>
          </a:p>
          <a:p>
            <a:pPr algn="ctr"/>
            <a:endParaRPr lang="en-US" dirty="0">
              <a:solidFill>
                <a:schemeClr val="tx1"/>
              </a:solidFill>
            </a:endParaRPr>
          </a:p>
        </p:txBody>
      </p:sp>
      <p:cxnSp>
        <p:nvCxnSpPr>
          <p:cNvPr id="3145730" name="Straight Arrow Connector 17"/>
          <p:cNvCxnSpPr>
            <a:cxnSpLocks/>
            <a:stCxn id="1048662" idx="3"/>
            <a:endCxn id="1048664" idx="1"/>
          </p:cNvCxnSpPr>
          <p:nvPr/>
        </p:nvCxnSpPr>
        <p:spPr>
          <a:xfrm>
            <a:off x="6324600" y="4457700"/>
            <a:ext cx="7620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48663" name="TextBox 25"/>
          <p:cNvSpPr txBox="1"/>
          <p:nvPr/>
        </p:nvSpPr>
        <p:spPr>
          <a:xfrm>
            <a:off x="4343400" y="5334000"/>
            <a:ext cx="3810000"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Generalized Block Diagram</a:t>
            </a:r>
          </a:p>
        </p:txBody>
      </p:sp>
      <p:grpSp>
        <p:nvGrpSpPr>
          <p:cNvPr id="157" name="Group 28"/>
          <p:cNvGrpSpPr/>
          <p:nvPr/>
        </p:nvGrpSpPr>
        <p:grpSpPr>
          <a:xfrm>
            <a:off x="2667000" y="3952460"/>
            <a:ext cx="6934200" cy="1000540"/>
            <a:chOff x="1143000" y="3952460"/>
            <a:chExt cx="6934200" cy="1000540"/>
          </a:xfrm>
        </p:grpSpPr>
        <p:sp>
          <p:nvSpPr>
            <p:cNvPr id="1048664" name="Rounded Rectangle 7"/>
            <p:cNvSpPr/>
            <p:nvPr/>
          </p:nvSpPr>
          <p:spPr>
            <a:xfrm>
              <a:off x="5562600" y="3962400"/>
              <a:ext cx="1524000" cy="990600"/>
            </a:xfrm>
            <a:prstGeom prst="roundRect">
              <a:avLst/>
            </a:prstGeom>
            <a:ln w="57150"/>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Times New Roman" pitchFamily="18" charset="0"/>
                  <a:cs typeface="Times New Roman" pitchFamily="18" charset="0"/>
                </a:rPr>
                <a:t>PLANT</a:t>
              </a:r>
            </a:p>
            <a:p>
              <a:pPr algn="ctr"/>
              <a:endParaRPr lang="en-US" dirty="0"/>
            </a:p>
          </p:txBody>
        </p:sp>
        <p:cxnSp>
          <p:nvCxnSpPr>
            <p:cNvPr id="3145731" name="Straight Arrow Connector 16"/>
            <p:cNvCxnSpPr>
              <a:cxnSpLocks/>
            </p:cNvCxnSpPr>
            <p:nvPr/>
          </p:nvCxnSpPr>
          <p:spPr>
            <a:xfrm>
              <a:off x="1143000" y="4495800"/>
              <a:ext cx="10668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145732" name="Straight Arrow Connector 18"/>
            <p:cNvCxnSpPr>
              <a:cxnSpLocks/>
            </p:cNvCxnSpPr>
            <p:nvPr/>
          </p:nvCxnSpPr>
          <p:spPr>
            <a:xfrm>
              <a:off x="7086600" y="4419600"/>
              <a:ext cx="9906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48665" name="Rounded Rectangle 26"/>
            <p:cNvSpPr/>
            <p:nvPr/>
          </p:nvSpPr>
          <p:spPr>
            <a:xfrm>
              <a:off x="2209800" y="3952460"/>
              <a:ext cx="2590800" cy="990600"/>
            </a:xfrm>
            <a:prstGeom prst="roundRect">
              <a:avLst/>
            </a:prstGeom>
            <a:ln w="57150"/>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atin typeface="Times New Roman" pitchFamily="18" charset="0"/>
                  <a:cs typeface="Times New Roman" pitchFamily="18" charset="0"/>
                </a:rPr>
                <a:t>CONTROLLER</a:t>
              </a:r>
            </a:p>
            <a:p>
              <a:pPr algn="ctr"/>
              <a:endParaRPr lang="en-US" dirty="0">
                <a:solidFill>
                  <a:schemeClr val="tx1"/>
                </a:solidFill>
              </a:endParaRPr>
            </a:p>
          </p:txBody>
        </p:sp>
        <p:cxnSp>
          <p:nvCxnSpPr>
            <p:cNvPr id="3145733" name="Straight Arrow Connector 27"/>
            <p:cNvCxnSpPr>
              <a:cxnSpLocks/>
              <a:stCxn id="1048665" idx="3"/>
            </p:cNvCxnSpPr>
            <p:nvPr/>
          </p:nvCxnSpPr>
          <p:spPr>
            <a:xfrm>
              <a:off x="4800600" y="4447760"/>
              <a:ext cx="7620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sp>
        <p:nvSpPr>
          <p:cNvPr id="1048666" name="Title 1"/>
          <p:cNvSpPr txBox="1"/>
          <p:nvPr/>
        </p:nvSpPr>
        <p:spPr>
          <a:xfrm>
            <a:off x="729018" y="348326"/>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Elements </a:t>
            </a:r>
            <a:r>
              <a:rPr lang="en-US" sz="4000" b="1" dirty="0">
                <a:solidFill>
                  <a:srgbClr val="FF0000"/>
                </a:solidFill>
                <a:latin typeface="Cambria" panose="02040503050406030204" pitchFamily="18" charset="0"/>
              </a:rPr>
              <a:t>of Control System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63">
                                            <p:txEl>
                                              <p:pRg st="0" end="0"/>
                                            </p:txEl>
                                          </p:spTgt>
                                        </p:tgtEl>
                                        <p:attrNameLst>
                                          <p:attrName>style.visibility</p:attrName>
                                        </p:attrNameLst>
                                      </p:cBhvr>
                                      <p:to>
                                        <p:strVal val="visible"/>
                                      </p:to>
                                    </p:set>
                                    <p:animEffect transition="in" filter="fade">
                                      <p:cBhvr>
                                        <p:cTn id="7" dur="2000"/>
                                        <p:tgtEl>
                                          <p:spTgt spid="10486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662"/>
                                        </p:tgtEl>
                                        <p:attrNameLst>
                                          <p:attrName>style.visibility</p:attrName>
                                        </p:attrNameLst>
                                      </p:cBhvr>
                                      <p:to>
                                        <p:strVal val="visible"/>
                                      </p:to>
                                    </p:set>
                                    <p:animEffect transition="in" filter="fade">
                                      <p:cBhvr>
                                        <p:cTn id="12" dur="2000"/>
                                        <p:tgtEl>
                                          <p:spTgt spid="1048662"/>
                                        </p:tgtEl>
                                      </p:cBhvr>
                                    </p:animEffect>
                                  </p:childTnLst>
                                </p:cTn>
                              </p:par>
                              <p:par>
                                <p:cTn id="13" presetID="10" presetClass="entr" presetSubtype="0" fill="hold" nodeType="withEffect">
                                  <p:stCondLst>
                                    <p:cond delay="0"/>
                                  </p:stCondLst>
                                  <p:childTnLst>
                                    <p:set>
                                      <p:cBhvr>
                                        <p:cTn id="14" dur="1" fill="hold">
                                          <p:stCondLst>
                                            <p:cond delay="0"/>
                                          </p:stCondLst>
                                        </p:cTn>
                                        <p:tgtEl>
                                          <p:spTgt spid="3145730"/>
                                        </p:tgtEl>
                                        <p:attrNameLst>
                                          <p:attrName>style.visibility</p:attrName>
                                        </p:attrNameLst>
                                      </p:cBhvr>
                                      <p:to>
                                        <p:strVal val="visible"/>
                                      </p:to>
                                    </p:set>
                                    <p:animEffect transition="in" filter="fade">
                                      <p:cBhvr>
                                        <p:cTn id="15" dur="2000"/>
                                        <p:tgtEl>
                                          <p:spTgt spid="314573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48659">
                                            <p:txEl>
                                              <p:pRg st="0" end="0"/>
                                            </p:txEl>
                                          </p:spTgt>
                                        </p:tgtEl>
                                        <p:attrNameLst>
                                          <p:attrName>style.visibility</p:attrName>
                                        </p:attrNameLst>
                                      </p:cBhvr>
                                      <p:to>
                                        <p:strVal val="visible"/>
                                      </p:to>
                                    </p:set>
                                    <p:anim calcmode="lin" valueType="num">
                                      <p:cBhvr additive="base">
                                        <p:cTn id="20" dur="500" fill="hold"/>
                                        <p:tgtEl>
                                          <p:spTgt spid="1048659">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0486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48659">
                                            <p:txEl>
                                              <p:pRg st="1" end="1"/>
                                            </p:txEl>
                                          </p:spTgt>
                                        </p:tgtEl>
                                        <p:attrNameLst>
                                          <p:attrName>style.visibility</p:attrName>
                                        </p:attrNameLst>
                                      </p:cBhvr>
                                      <p:to>
                                        <p:strVal val="visible"/>
                                      </p:to>
                                    </p:set>
                                    <p:anim calcmode="lin" valueType="num">
                                      <p:cBhvr additive="base">
                                        <p:cTn id="26" dur="500" fill="hold"/>
                                        <p:tgtEl>
                                          <p:spTgt spid="104865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0486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48659">
                                            <p:txEl>
                                              <p:pRg st="2" end="2"/>
                                            </p:txEl>
                                          </p:spTgt>
                                        </p:tgtEl>
                                        <p:attrNameLst>
                                          <p:attrName>style.visibility</p:attrName>
                                        </p:attrNameLst>
                                      </p:cBhvr>
                                      <p:to>
                                        <p:strVal val="visible"/>
                                      </p:to>
                                    </p:set>
                                    <p:anim calcmode="lin" valueType="num">
                                      <p:cBhvr additive="base">
                                        <p:cTn id="32" dur="500" fill="hold"/>
                                        <p:tgtEl>
                                          <p:spTgt spid="1048659">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486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048659">
                                            <p:txEl>
                                              <p:pRg st="3" end="3"/>
                                            </p:txEl>
                                          </p:spTgt>
                                        </p:tgtEl>
                                        <p:attrNameLst>
                                          <p:attrName>style.visibility</p:attrName>
                                        </p:attrNameLst>
                                      </p:cBhvr>
                                      <p:to>
                                        <p:strVal val="visible"/>
                                      </p:to>
                                    </p:set>
                                    <p:anim calcmode="lin" valueType="num">
                                      <p:cBhvr additive="base">
                                        <p:cTn id="38" dur="500" fill="hold"/>
                                        <p:tgtEl>
                                          <p:spTgt spid="1048659">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04865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9" grpId="0" build="p"/>
      <p:bldP spid="1048662" grpId="0" animBg="1"/>
      <p:bldP spid="104866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6" name="Picture 1"/>
          <p:cNvPicPr>
            <a:picLocks noChangeAspect="1"/>
          </p:cNvPicPr>
          <p:nvPr/>
        </p:nvPicPr>
        <p:blipFill>
          <a:blip r:embed="rId2" cstate="print"/>
          <a:stretch>
            <a:fillRect/>
          </a:stretch>
        </p:blipFill>
        <p:spPr>
          <a:xfrm>
            <a:off x="1296537" y="518617"/>
            <a:ext cx="8825501" cy="5476484"/>
          </a:xfrm>
          <a:prstGeom prst="rect">
            <a:avLst/>
          </a:prstGeom>
        </p:spPr>
      </p:pic>
      <p:sp>
        <p:nvSpPr>
          <p:cNvPr id="1048778" name="Date Placeholder 2"/>
          <p:cNvSpPr>
            <a:spLocks noGrp="1"/>
          </p:cNvSpPr>
          <p:nvPr>
            <p:ph type="dt" sz="half" idx="10"/>
          </p:nvPr>
        </p:nvSpPr>
        <p:spPr/>
        <p:txBody>
          <a:bodyPr/>
          <a:lstStyle/>
          <a:p>
            <a:fld id="{1DB8D92C-ACEB-4D47-AF74-0F19719CDA68}" type="datetime1">
              <a:rPr lang="en-US" smtClean="0"/>
              <a:pPr/>
              <a:t>8/17/2022</a:t>
            </a:fld>
            <a:endParaRPr lang="en-US"/>
          </a:p>
        </p:txBody>
      </p:sp>
      <p:sp>
        <p:nvSpPr>
          <p:cNvPr id="1048779" name="Footer Placeholder 3"/>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7" name="Picture 1"/>
          <p:cNvPicPr>
            <a:picLocks noChangeAspect="1"/>
          </p:cNvPicPr>
          <p:nvPr/>
        </p:nvPicPr>
        <p:blipFill>
          <a:blip r:embed="rId2" cstate="print"/>
          <a:stretch>
            <a:fillRect/>
          </a:stretch>
        </p:blipFill>
        <p:spPr>
          <a:xfrm>
            <a:off x="1193657" y="503078"/>
            <a:ext cx="8916621" cy="5515585"/>
          </a:xfrm>
          <a:prstGeom prst="rect">
            <a:avLst/>
          </a:prstGeom>
        </p:spPr>
      </p:pic>
      <p:sp>
        <p:nvSpPr>
          <p:cNvPr id="1048780" name="Date Placeholder 2"/>
          <p:cNvSpPr>
            <a:spLocks noGrp="1"/>
          </p:cNvSpPr>
          <p:nvPr>
            <p:ph type="dt" sz="half" idx="10"/>
          </p:nvPr>
        </p:nvSpPr>
        <p:spPr/>
        <p:txBody>
          <a:bodyPr/>
          <a:lstStyle/>
          <a:p>
            <a:fld id="{2C9E150B-F8C0-44C7-BF18-B181A6344B49}" type="datetime1">
              <a:rPr lang="en-US" smtClean="0"/>
              <a:pPr/>
              <a:t>8/17/2022</a:t>
            </a:fld>
            <a:endParaRPr lang="en-US"/>
          </a:p>
        </p:txBody>
      </p:sp>
      <p:sp>
        <p:nvSpPr>
          <p:cNvPr id="1048781" name="Footer Placeholder 3"/>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Content Placeholder 5"/>
          <p:cNvSpPr>
            <a:spLocks noGrp="1"/>
          </p:cNvSpPr>
          <p:nvPr>
            <p:ph idx="1"/>
          </p:nvPr>
        </p:nvSpPr>
        <p:spPr>
          <a:xfrm>
            <a:off x="609600" y="2514601"/>
            <a:ext cx="10972800" cy="3611563"/>
          </a:xfrm>
        </p:spPr>
        <p:txBody>
          <a:bodyPr/>
          <a:lstStyle/>
          <a:p>
            <a:r>
              <a:rPr lang="en-US" dirty="0" smtClean="0"/>
              <a:t>Where, K= is called system gain factor.</a:t>
            </a:r>
          </a:p>
          <a:p>
            <a:r>
              <a:rPr lang="en-US" dirty="0" smtClean="0"/>
              <a:t>Poles of TF: The value of S that makes the TF value infinite is called poles of that system TF.</a:t>
            </a:r>
          </a:p>
          <a:p>
            <a:r>
              <a:rPr lang="en-US" dirty="0" smtClean="0"/>
              <a:t>Zeros of TF: The values of S that makes the transfer function value zero is called zeros of that TF.</a:t>
            </a:r>
            <a:endParaRPr lang="en-US" dirty="0"/>
          </a:p>
        </p:txBody>
      </p:sp>
      <p:sp>
        <p:nvSpPr>
          <p:cNvPr id="1048783" name="Rectangle 5"/>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97178" name="Picture 4"/>
          <p:cNvPicPr>
            <a:picLocks noChangeAspect="1" noChangeArrowheads="1"/>
          </p:cNvPicPr>
          <p:nvPr/>
        </p:nvPicPr>
        <p:blipFill>
          <a:blip r:embed="rId2" cstate="print">
            <a:clrChange>
              <a:clrFrom>
                <a:srgbClr val="FFFFFF"/>
              </a:clrFrom>
              <a:clrTo>
                <a:srgbClr val="FFFFFF">
                  <a:alpha val="0"/>
                </a:srgbClr>
              </a:clrTo>
            </a:clrChange>
            <a:grayscl/>
            <a:lum bright="-10000"/>
          </a:blip>
          <a:srcRect/>
          <a:stretch>
            <a:fillRect/>
          </a:stretch>
        </p:blipFill>
        <p:spPr bwMode="auto">
          <a:xfrm>
            <a:off x="2946401" y="1600200"/>
            <a:ext cx="5814641" cy="685800"/>
          </a:xfrm>
          <a:prstGeom prst="rect">
            <a:avLst/>
          </a:prstGeom>
          <a:noFill/>
        </p:spPr>
      </p:pic>
      <p:sp>
        <p:nvSpPr>
          <p:cNvPr id="1048784" name="Date Placeholder 6"/>
          <p:cNvSpPr>
            <a:spLocks noGrp="1"/>
          </p:cNvSpPr>
          <p:nvPr>
            <p:ph type="dt" sz="half" idx="10"/>
          </p:nvPr>
        </p:nvSpPr>
        <p:spPr/>
        <p:txBody>
          <a:bodyPr/>
          <a:lstStyle/>
          <a:p>
            <a:fld id="{E677DA27-E14F-4CEC-9B22-EF3617C2D5B2}" type="datetime1">
              <a:rPr lang="en-US" smtClean="0"/>
              <a:pPr/>
              <a:t>8/17/2022</a:t>
            </a:fld>
            <a:endParaRPr lang="en-US"/>
          </a:p>
        </p:txBody>
      </p:sp>
      <p:sp>
        <p:nvSpPr>
          <p:cNvPr id="1048785" name="Footer Placeholder 8"/>
          <p:cNvSpPr>
            <a:spLocks noGrp="1"/>
          </p:cNvSpPr>
          <p:nvPr>
            <p:ph type="ftr" sz="quarter" idx="11"/>
          </p:nvPr>
        </p:nvSpPr>
        <p:spPr/>
        <p:txBody>
          <a:bodyPr/>
          <a:lstStyle/>
          <a:p>
            <a:r>
              <a:rPr lang="en-US" smtClean="0"/>
              <a:t>Unit-1/CS/SYBTECH/MITWPU/SRG</a:t>
            </a:r>
            <a:endParaRPr lang="en-US"/>
          </a:p>
        </p:txBody>
      </p:sp>
      <p:pic>
        <p:nvPicPr>
          <p:cNvPr id="2097179" name="Picture 2"/>
          <p:cNvPicPr>
            <a:picLocks noChangeAspect="1" noChangeArrowheads="1"/>
          </p:cNvPicPr>
          <p:nvPr/>
        </p:nvPicPr>
        <p:blipFill>
          <a:blip r:embed="rId3" cstate="print"/>
          <a:srcRect/>
          <a:stretch>
            <a:fillRect/>
          </a:stretch>
        </p:blipFill>
        <p:spPr bwMode="auto">
          <a:xfrm>
            <a:off x="1219201" y="381000"/>
            <a:ext cx="8039100" cy="1066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6" name="Content Placeholder 2"/>
          <p:cNvSpPr>
            <a:spLocks noGrp="1"/>
          </p:cNvSpPr>
          <p:nvPr>
            <p:ph idx="1"/>
          </p:nvPr>
        </p:nvSpPr>
        <p:spPr>
          <a:xfrm>
            <a:off x="609600" y="457201"/>
            <a:ext cx="10972800" cy="5668963"/>
          </a:xfrm>
        </p:spPr>
        <p:txBody>
          <a:bodyPr/>
          <a:lstStyle/>
          <a:p>
            <a:r>
              <a:rPr lang="en-US" dirty="0" smtClean="0"/>
              <a:t>Characteristic equation of a transfer function: Equating denominator equation of transfer function to zero is called characteristic equation of that system.</a:t>
            </a:r>
          </a:p>
          <a:p>
            <a:r>
              <a:rPr lang="en-US" dirty="0" smtClean="0"/>
              <a:t>Roots of characteristics equation are poles of TF.</a:t>
            </a:r>
          </a:p>
          <a:p>
            <a:endParaRPr lang="en-US" dirty="0" smtClean="0"/>
          </a:p>
        </p:txBody>
      </p:sp>
      <p:sp>
        <p:nvSpPr>
          <p:cNvPr id="1048787" name="Date Placeholder 3"/>
          <p:cNvSpPr>
            <a:spLocks noGrp="1"/>
          </p:cNvSpPr>
          <p:nvPr>
            <p:ph type="dt" sz="half" idx="10"/>
          </p:nvPr>
        </p:nvSpPr>
        <p:spPr/>
        <p:txBody>
          <a:bodyPr/>
          <a:lstStyle/>
          <a:p>
            <a:fld id="{C8F8D702-9134-4D63-9F56-F7784EBE4754}" type="datetime1">
              <a:rPr lang="en-US" smtClean="0"/>
              <a:pPr/>
              <a:t>8/17/2022</a:t>
            </a:fld>
            <a:endParaRPr lang="en-US"/>
          </a:p>
        </p:txBody>
      </p:sp>
      <p:sp>
        <p:nvSpPr>
          <p:cNvPr id="1048788" name="Footer Placeholder 5"/>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9" name="Content Placeholder 2"/>
          <p:cNvSpPr>
            <a:spLocks noGrp="1"/>
          </p:cNvSpPr>
          <p:nvPr>
            <p:ph idx="1"/>
          </p:nvPr>
        </p:nvSpPr>
        <p:spPr/>
        <p:txBody>
          <a:bodyPr>
            <a:normAutofit/>
          </a:bodyPr>
          <a:lstStyle/>
          <a:p>
            <a:pPr marL="0" indent="0">
              <a:lnSpc>
                <a:spcPct val="150000"/>
              </a:lnSpc>
              <a:buNone/>
            </a:pPr>
            <a:r>
              <a:rPr lang="en-IN" sz="3200" b="1" dirty="0">
                <a:solidFill>
                  <a:srgbClr val="00B050"/>
                </a:solidFill>
                <a:latin typeface="Cambria" panose="02040503050406030204" pitchFamily="18" charset="0"/>
              </a:rPr>
              <a:t>First Choice</a:t>
            </a:r>
          </a:p>
          <a:p>
            <a:pPr>
              <a:lnSpc>
                <a:spcPct val="150000"/>
              </a:lnSpc>
            </a:pPr>
            <a:r>
              <a:rPr lang="en-US" sz="3200" b="1" dirty="0">
                <a:latin typeface="Cambria" panose="02040503050406030204" pitchFamily="18" charset="0"/>
              </a:rPr>
              <a:t>First Preference: Rule 1 (For series)</a:t>
            </a:r>
          </a:p>
          <a:p>
            <a:pPr>
              <a:lnSpc>
                <a:spcPct val="150000"/>
              </a:lnSpc>
            </a:pPr>
            <a:r>
              <a:rPr lang="en-US" sz="3200" b="1" dirty="0">
                <a:latin typeface="Cambria" panose="02040503050406030204" pitchFamily="18" charset="0"/>
              </a:rPr>
              <a:t>Second Preference: Rule 2 (For parallel)</a:t>
            </a:r>
          </a:p>
          <a:p>
            <a:pPr>
              <a:lnSpc>
                <a:spcPct val="150000"/>
              </a:lnSpc>
            </a:pPr>
            <a:r>
              <a:rPr lang="en-US" sz="3200" b="1" dirty="0">
                <a:latin typeface="Cambria" panose="02040503050406030204" pitchFamily="18" charset="0"/>
              </a:rPr>
              <a:t>Third Preference: Rule 3 (For FB loop)</a:t>
            </a:r>
          </a:p>
        </p:txBody>
      </p:sp>
      <p:sp>
        <p:nvSpPr>
          <p:cNvPr id="1048870"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IN" sz="3600" b="1" dirty="0">
                <a:solidFill>
                  <a:srgbClr val="FF0000"/>
                </a:solidFill>
                <a:latin typeface="Cambria" panose="02040503050406030204" pitchFamily="18" charset="0"/>
              </a:rPr>
              <a:t>Block Diagram Reduction Techniques</a:t>
            </a:r>
            <a:endParaRPr lang="en-US" sz="4000" dirty="0">
              <a:solidFill>
                <a:srgbClr val="FF0000"/>
              </a:solidFill>
              <a:latin typeface="Cambria" panose="02040503050406030204" pitchFamily="18" charset="0"/>
            </a:endParaRPr>
          </a:p>
        </p:txBody>
      </p:sp>
      <p:sp>
        <p:nvSpPr>
          <p:cNvPr id="1048871" name="Date Placeholder 1"/>
          <p:cNvSpPr>
            <a:spLocks noGrp="1"/>
          </p:cNvSpPr>
          <p:nvPr>
            <p:ph type="dt" sz="half" idx="10"/>
          </p:nvPr>
        </p:nvSpPr>
        <p:spPr/>
        <p:txBody>
          <a:bodyPr/>
          <a:lstStyle/>
          <a:p>
            <a:fld id="{6259C223-53C4-4576-9BC8-41B3217734EE}" type="datetime1">
              <a:rPr lang="en-US" smtClean="0"/>
              <a:pPr/>
              <a:t>8/17/2022</a:t>
            </a:fld>
            <a:endParaRPr lang="en-US"/>
          </a:p>
        </p:txBody>
      </p:sp>
      <p:sp>
        <p:nvSpPr>
          <p:cNvPr id="1048872" name="Footer Placeholder 3"/>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1783551882"/>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3" name="Date Placeholder 1"/>
          <p:cNvSpPr>
            <a:spLocks noGrp="1"/>
          </p:cNvSpPr>
          <p:nvPr>
            <p:ph type="dt" sz="half" idx="10"/>
          </p:nvPr>
        </p:nvSpPr>
        <p:spPr/>
        <p:txBody>
          <a:bodyPr/>
          <a:lstStyle/>
          <a:p>
            <a:fld id="{6FB507E2-07D0-43D5-B132-53D084776999}" type="datetime1">
              <a:rPr lang="en-US" smtClean="0"/>
              <a:pPr/>
              <a:t>8/17/2022</a:t>
            </a:fld>
            <a:endParaRPr lang="en-US"/>
          </a:p>
        </p:txBody>
      </p:sp>
      <p:sp>
        <p:nvSpPr>
          <p:cNvPr id="1048874" name="Footer Placeholder 2"/>
          <p:cNvSpPr>
            <a:spLocks noGrp="1"/>
          </p:cNvSpPr>
          <p:nvPr>
            <p:ph type="ftr" sz="quarter" idx="11"/>
          </p:nvPr>
        </p:nvSpPr>
        <p:spPr/>
        <p:txBody>
          <a:bodyPr/>
          <a:lstStyle/>
          <a:p>
            <a:r>
              <a:rPr lang="en-US" smtClean="0"/>
              <a:t>Unit-1/CS/SYBTECH/MITWPU/SRG</a:t>
            </a:r>
            <a:endParaRPr lang="en-US"/>
          </a:p>
        </p:txBody>
      </p:sp>
      <p:pic>
        <p:nvPicPr>
          <p:cNvPr id="2097194" name="Picture 2"/>
          <p:cNvPicPr>
            <a:picLocks noChangeAspect="1" noChangeArrowheads="1"/>
          </p:cNvPicPr>
          <p:nvPr/>
        </p:nvPicPr>
        <p:blipFill>
          <a:blip r:embed="rId2" cstate="print"/>
          <a:srcRect/>
          <a:stretch>
            <a:fillRect/>
          </a:stretch>
        </p:blipFill>
        <p:spPr bwMode="auto">
          <a:xfrm>
            <a:off x="1657350" y="-309428"/>
            <a:ext cx="7734300" cy="2862127"/>
          </a:xfrm>
          <a:prstGeom prst="rect">
            <a:avLst/>
          </a:prstGeom>
          <a:noFill/>
          <a:ln>
            <a:noFill/>
          </a:ln>
        </p:spPr>
      </p:pic>
      <p:pic>
        <p:nvPicPr>
          <p:cNvPr id="2097195" name="Picture 2"/>
          <p:cNvPicPr>
            <a:picLocks noChangeAspect="1" noChangeArrowheads="1"/>
          </p:cNvPicPr>
          <p:nvPr/>
        </p:nvPicPr>
        <p:blipFill>
          <a:blip r:embed="rId3" cstate="print"/>
          <a:srcRect/>
          <a:stretch>
            <a:fillRect/>
          </a:stretch>
        </p:blipFill>
        <p:spPr bwMode="auto">
          <a:xfrm>
            <a:off x="1733550" y="2667000"/>
            <a:ext cx="8248650" cy="2518495"/>
          </a:xfrm>
          <a:prstGeom prst="rect">
            <a:avLst/>
          </a:prstGeom>
          <a:noFill/>
          <a:ln>
            <a:noFill/>
          </a:ln>
        </p:spPr>
      </p:pic>
      <p:pic>
        <p:nvPicPr>
          <p:cNvPr id="2097196" name="Picture 3"/>
          <p:cNvPicPr>
            <a:picLocks noChangeAspect="1" noChangeArrowheads="1"/>
          </p:cNvPicPr>
          <p:nvPr/>
        </p:nvPicPr>
        <p:blipFill>
          <a:blip r:embed="rId4" cstate="print"/>
          <a:srcRect/>
          <a:stretch>
            <a:fillRect/>
          </a:stretch>
        </p:blipFill>
        <p:spPr bwMode="auto">
          <a:xfrm>
            <a:off x="2743200" y="5185495"/>
            <a:ext cx="5181600" cy="1627279"/>
          </a:xfrm>
          <a:prstGeom prst="rect">
            <a:avLst/>
          </a:prstGeom>
          <a:noFill/>
          <a:ln>
            <a:noFill/>
          </a:ln>
        </p:spPr>
      </p:pic>
    </p:spTree>
    <p:extLst>
      <p:ext uri="{BB962C8B-B14F-4D97-AF65-F5344CB8AC3E}">
        <p14:creationId xmlns="" xmlns:p14="http://schemas.microsoft.com/office/powerpoint/2010/main" val="11175890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sp>
        <p:nvSpPr>
          <p:cNvPr id="4" name="Rectangle 3"/>
          <p:cNvSpPr/>
          <p:nvPr/>
        </p:nvSpPr>
        <p:spPr>
          <a:xfrm>
            <a:off x="972273" y="682906"/>
            <a:ext cx="10208871" cy="5693866"/>
          </a:xfrm>
          <a:prstGeom prst="rect">
            <a:avLst/>
          </a:prstGeom>
        </p:spPr>
        <p:txBody>
          <a:bodyPr wrap="square">
            <a:spAutoFit/>
          </a:bodyPr>
          <a:lstStyle/>
          <a:p>
            <a:r>
              <a:rPr lang="en-IN" sz="2800" b="1" dirty="0" smtClean="0"/>
              <a:t>Block Diagram Reduction Rules</a:t>
            </a:r>
          </a:p>
          <a:p>
            <a:r>
              <a:rPr lang="en-IN" sz="2800" dirty="0" smtClean="0"/>
              <a:t>Follow these rules for simplifying (reducing) the block diagram, which is having many blocks, summing points and take-off points.</a:t>
            </a:r>
          </a:p>
          <a:p>
            <a:r>
              <a:rPr lang="en-IN" sz="2800" b="1" dirty="0" smtClean="0"/>
              <a:t>Rule 1</a:t>
            </a:r>
            <a:r>
              <a:rPr lang="en-IN" sz="2800" dirty="0" smtClean="0"/>
              <a:t> − Check for the blocks connected in series and simplify.</a:t>
            </a:r>
          </a:p>
          <a:p>
            <a:r>
              <a:rPr lang="en-IN" sz="2800" b="1" dirty="0" smtClean="0"/>
              <a:t>Rule 2</a:t>
            </a:r>
            <a:r>
              <a:rPr lang="en-IN" sz="2800" dirty="0" smtClean="0"/>
              <a:t> − Check for the blocks connected in parallel and simplify.</a:t>
            </a:r>
          </a:p>
          <a:p>
            <a:r>
              <a:rPr lang="en-IN" sz="2800" b="1" dirty="0" smtClean="0"/>
              <a:t>Rule 3</a:t>
            </a:r>
            <a:r>
              <a:rPr lang="en-IN" sz="2800" dirty="0" smtClean="0"/>
              <a:t> − Check for the blocks connected in feedback loop and simplify.</a:t>
            </a:r>
          </a:p>
          <a:p>
            <a:r>
              <a:rPr lang="en-IN" sz="2800" b="1" dirty="0" smtClean="0"/>
              <a:t>Rule 4</a:t>
            </a:r>
            <a:r>
              <a:rPr lang="en-IN" sz="2800" dirty="0" smtClean="0"/>
              <a:t> − If there is difficulty with take-off point while simplifying, shift it towards right.</a:t>
            </a:r>
          </a:p>
          <a:p>
            <a:r>
              <a:rPr lang="en-IN" sz="2800" b="1" dirty="0" smtClean="0"/>
              <a:t>Rule 5</a:t>
            </a:r>
            <a:r>
              <a:rPr lang="en-IN" sz="2800" dirty="0" smtClean="0"/>
              <a:t> − If there is difficulty with summing point while simplifying, shift it towards left.</a:t>
            </a:r>
          </a:p>
          <a:p>
            <a:r>
              <a:rPr lang="en-IN" sz="2800" b="1" dirty="0" smtClean="0"/>
              <a:t>Rule 6</a:t>
            </a:r>
            <a:r>
              <a:rPr lang="en-IN" sz="2800" dirty="0" smtClean="0"/>
              <a:t> − Repeat the above steps till you get the simplified form, i.e., single block.</a:t>
            </a: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sp>
        <p:nvSpPr>
          <p:cNvPr id="4" name="Rectangle 3"/>
          <p:cNvSpPr/>
          <p:nvPr/>
        </p:nvSpPr>
        <p:spPr>
          <a:xfrm>
            <a:off x="364072" y="219919"/>
            <a:ext cx="1777244" cy="461665"/>
          </a:xfrm>
          <a:prstGeom prst="rect">
            <a:avLst/>
          </a:prstGeom>
        </p:spPr>
        <p:txBody>
          <a:bodyPr wrap="square">
            <a:spAutoFit/>
          </a:bodyPr>
          <a:lstStyle/>
          <a:p>
            <a:r>
              <a:rPr lang="en-IN" sz="2400" dirty="0" smtClean="0"/>
              <a:t>Example</a:t>
            </a:r>
            <a:endParaRPr lang="en-IN" sz="2400" dirty="0"/>
          </a:p>
        </p:txBody>
      </p:sp>
      <p:pic>
        <p:nvPicPr>
          <p:cNvPr id="131074" name="Picture 2" descr="Reduction Diagram"/>
          <p:cNvPicPr>
            <a:picLocks noChangeAspect="1" noChangeArrowheads="1"/>
          </p:cNvPicPr>
          <p:nvPr/>
        </p:nvPicPr>
        <p:blipFill>
          <a:blip r:embed="rId2" cstate="print"/>
          <a:srcRect/>
          <a:stretch>
            <a:fillRect/>
          </a:stretch>
        </p:blipFill>
        <p:spPr bwMode="auto">
          <a:xfrm>
            <a:off x="1944547" y="1284789"/>
            <a:ext cx="7419372" cy="3946967"/>
          </a:xfrm>
          <a:prstGeom prst="rect">
            <a:avLst/>
          </a:prstGeom>
          <a:noFill/>
        </p:spPr>
      </p:pic>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dirty="0" smtClean="0"/>
              <a:t>Unit-1/CS/SYBTECH/MITWPU/MAS</a:t>
            </a:r>
            <a:endParaRPr lang="en-US" dirty="0"/>
          </a:p>
        </p:txBody>
      </p:sp>
      <p:sp>
        <p:nvSpPr>
          <p:cNvPr id="153601" name="Rectangle 1"/>
          <p:cNvSpPr>
            <a:spLocks noChangeArrowheads="1"/>
          </p:cNvSpPr>
          <p:nvPr/>
        </p:nvSpPr>
        <p:spPr bwMode="auto">
          <a:xfrm>
            <a:off x="941388" y="-2231"/>
            <a:ext cx="10309232" cy="461665"/>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Arial" pitchFamily="34" charset="0"/>
                <a:cs typeface="Arial" pitchFamily="34" charset="0"/>
              </a:rPr>
              <a:t>Step 1</a:t>
            </a:r>
            <a:r>
              <a:rPr kumimoji="0" lang="en-US" sz="2000" b="0" i="0" u="none" strike="noStrike" cap="none" normalizeH="0" baseline="0" dirty="0" smtClean="0">
                <a:ln>
                  <a:noFill/>
                </a:ln>
                <a:solidFill>
                  <a:srgbClr val="000000"/>
                </a:solidFill>
                <a:effectLst/>
                <a:latin typeface="Arial" pitchFamily="34" charset="0"/>
                <a:cs typeface="Arial" pitchFamily="34" charset="0"/>
              </a:rPr>
              <a:t> − Use Rule 1 for blocks </a:t>
            </a:r>
            <a:r>
              <a:rPr kumimoji="0" lang="en-US" sz="2400" b="0" i="0" u="none" strike="noStrike" cap="none" normalizeH="0" baseline="0" dirty="0" smtClean="0">
                <a:ln>
                  <a:noFill/>
                </a:ln>
                <a:solidFill>
                  <a:srgbClr val="000000"/>
                </a:solidFill>
                <a:effectLst/>
                <a:latin typeface="MathJax_Math-italic"/>
                <a:cs typeface="Arial" pitchFamily="34" charset="0"/>
              </a:rPr>
              <a:t>G</a:t>
            </a:r>
            <a:r>
              <a:rPr kumimoji="0" lang="en-US" sz="1400" b="0" i="0" u="none" strike="noStrike" cap="none" normalizeH="0" baseline="0" dirty="0" smtClean="0">
                <a:ln>
                  <a:noFill/>
                </a:ln>
                <a:solidFill>
                  <a:srgbClr val="000000"/>
                </a:solidFill>
                <a:effectLst/>
                <a:latin typeface="MathJax_Main"/>
                <a:cs typeface="Arial" pitchFamily="34" charset="0"/>
              </a:rPr>
              <a:t>1</a:t>
            </a:r>
            <a:r>
              <a:rPr kumimoji="0" lang="en-US" sz="2000" b="0" i="0" u="none" strike="noStrike" cap="none" normalizeH="0" baseline="0" dirty="0" smtClean="0">
                <a:ln>
                  <a:noFill/>
                </a:ln>
                <a:solidFill>
                  <a:srgbClr val="000000"/>
                </a:solidFill>
                <a:effectLst/>
                <a:latin typeface="Arial" pitchFamily="34" charset="0"/>
                <a:cs typeface="Arial" pitchFamily="34" charset="0"/>
              </a:rPr>
              <a:t>G1 and </a:t>
            </a:r>
            <a:r>
              <a:rPr kumimoji="0" lang="en-US" sz="2400" b="0" i="0" u="none" strike="noStrike" cap="none" normalizeH="0" baseline="0" dirty="0" smtClean="0">
                <a:ln>
                  <a:noFill/>
                </a:ln>
                <a:solidFill>
                  <a:srgbClr val="000000"/>
                </a:solidFill>
                <a:effectLst/>
                <a:latin typeface="MathJax_Math-italic"/>
                <a:cs typeface="Arial" pitchFamily="34" charset="0"/>
              </a:rPr>
              <a:t>G</a:t>
            </a:r>
            <a:r>
              <a:rPr kumimoji="0" lang="en-US" sz="1400" b="0" i="0" u="none" strike="noStrike" cap="none" normalizeH="0" baseline="0" dirty="0" smtClean="0">
                <a:ln>
                  <a:noFill/>
                </a:ln>
                <a:solidFill>
                  <a:srgbClr val="000000"/>
                </a:solidFill>
                <a:effectLst/>
                <a:latin typeface="MathJax_Main"/>
                <a:cs typeface="Arial" pitchFamily="34" charset="0"/>
              </a:rPr>
              <a:t>2</a:t>
            </a:r>
            <a:r>
              <a:rPr kumimoji="0" lang="en-US" sz="2000" b="0" i="0" u="none" strike="noStrike" cap="none" normalizeH="0" baseline="0" dirty="0" smtClean="0">
                <a:ln>
                  <a:noFill/>
                </a:ln>
                <a:solidFill>
                  <a:srgbClr val="000000"/>
                </a:solidFill>
                <a:effectLst/>
                <a:latin typeface="Arial" pitchFamily="34" charset="0"/>
                <a:cs typeface="Arial" pitchFamily="34" charset="0"/>
              </a:rPr>
              <a:t>G2. Use Rule 2 for blocks </a:t>
            </a:r>
            <a:r>
              <a:rPr kumimoji="0" lang="en-US" sz="2400" b="0" i="0" u="none" strike="noStrike" cap="none" normalizeH="0" baseline="0" dirty="0" smtClean="0">
                <a:ln>
                  <a:noFill/>
                </a:ln>
                <a:solidFill>
                  <a:srgbClr val="000000"/>
                </a:solidFill>
                <a:effectLst/>
                <a:latin typeface="MathJax_Math-italic"/>
                <a:cs typeface="Arial" pitchFamily="34" charset="0"/>
              </a:rPr>
              <a:t>G</a:t>
            </a:r>
            <a:r>
              <a:rPr kumimoji="0" lang="en-US" sz="1400" b="0" i="0" u="none" strike="noStrike" cap="none" normalizeH="0" baseline="0" dirty="0" smtClean="0">
                <a:ln>
                  <a:noFill/>
                </a:ln>
                <a:solidFill>
                  <a:srgbClr val="000000"/>
                </a:solidFill>
                <a:effectLst/>
                <a:latin typeface="MathJax_Main"/>
                <a:cs typeface="Arial" pitchFamily="34" charset="0"/>
              </a:rPr>
              <a:t>3</a:t>
            </a:r>
            <a:r>
              <a:rPr kumimoji="0" lang="en-US" sz="2000" b="0" i="0" u="none" strike="noStrike" cap="none" normalizeH="0" baseline="0" dirty="0" smtClean="0">
                <a:ln>
                  <a:noFill/>
                </a:ln>
                <a:solidFill>
                  <a:srgbClr val="000000"/>
                </a:solidFill>
                <a:effectLst/>
                <a:latin typeface="Arial" pitchFamily="34" charset="0"/>
                <a:cs typeface="Arial" pitchFamily="34" charset="0"/>
              </a:rPr>
              <a:t>G3 and </a:t>
            </a:r>
            <a:r>
              <a:rPr kumimoji="0" lang="en-US" sz="2400" b="0" i="0" u="none" strike="noStrike" cap="none" normalizeH="0" baseline="0" dirty="0" smtClean="0">
                <a:ln>
                  <a:noFill/>
                </a:ln>
                <a:solidFill>
                  <a:srgbClr val="000000"/>
                </a:solidFill>
                <a:effectLst/>
                <a:latin typeface="MathJax_Math-italic"/>
                <a:cs typeface="Arial" pitchFamily="34" charset="0"/>
              </a:rPr>
              <a:t>G</a:t>
            </a:r>
            <a:r>
              <a:rPr kumimoji="0" lang="en-US" sz="1400" b="0" i="0" u="none" strike="noStrike" cap="none" normalizeH="0" baseline="0" dirty="0" smtClean="0">
                <a:ln>
                  <a:noFill/>
                </a:ln>
                <a:solidFill>
                  <a:srgbClr val="000000"/>
                </a:solidFill>
                <a:effectLst/>
                <a:latin typeface="MathJax_Main"/>
                <a:cs typeface="Arial" pitchFamily="34" charset="0"/>
              </a:rPr>
              <a:t>4</a:t>
            </a:r>
            <a:r>
              <a:rPr kumimoji="0" lang="en-US" sz="2000" b="0" i="0" u="none" strike="noStrike" cap="none" normalizeH="0" baseline="0" dirty="0" smtClean="0">
                <a:ln>
                  <a:noFill/>
                </a:ln>
                <a:solidFill>
                  <a:srgbClr val="000000"/>
                </a:solidFill>
                <a:effectLst/>
                <a:latin typeface="Arial" pitchFamily="34" charset="0"/>
                <a:cs typeface="Arial" pitchFamily="34" charset="0"/>
              </a:rPr>
              <a:t>G4.</a:t>
            </a:r>
            <a:r>
              <a:rPr kumimoji="0" lang="en-US" sz="1100" b="0" i="0" u="none" strike="noStrike" cap="none" normalizeH="0" baseline="0" dirty="0" smtClean="0">
                <a:ln>
                  <a:noFill/>
                </a:ln>
                <a:solidFill>
                  <a:srgbClr val="000000"/>
                </a:solidFill>
                <a:effectLst/>
                <a:latin typeface="Arial" pitchFamily="34" charset="0"/>
                <a:cs typeface="Arial" pitchFamily="34" charset="0"/>
              </a:rPr>
              <a:t> </a:t>
            </a:r>
            <a:r>
              <a:rPr kumimoji="0" lang="en-US" sz="11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53603" name="Picture 3" descr="Reduction Step1"/>
          <p:cNvPicPr>
            <a:picLocks noChangeAspect="1" noChangeArrowheads="1"/>
          </p:cNvPicPr>
          <p:nvPr/>
        </p:nvPicPr>
        <p:blipFill>
          <a:blip r:embed="rId2" cstate="print"/>
          <a:srcRect/>
          <a:stretch>
            <a:fillRect/>
          </a:stretch>
        </p:blipFill>
        <p:spPr bwMode="auto">
          <a:xfrm>
            <a:off x="3970117" y="2419109"/>
            <a:ext cx="7998106" cy="3958541"/>
          </a:xfrm>
          <a:prstGeom prst="rect">
            <a:avLst/>
          </a:prstGeom>
          <a:noFill/>
        </p:spPr>
      </p:pic>
      <p:pic>
        <p:nvPicPr>
          <p:cNvPr id="153605" name="Picture 5" descr="Reduction Diagram"/>
          <p:cNvPicPr>
            <a:picLocks noChangeAspect="1" noChangeArrowheads="1"/>
          </p:cNvPicPr>
          <p:nvPr/>
        </p:nvPicPr>
        <p:blipFill>
          <a:blip r:embed="rId3" cstate="print"/>
          <a:srcRect/>
          <a:stretch>
            <a:fillRect/>
          </a:stretch>
        </p:blipFill>
        <p:spPr bwMode="auto">
          <a:xfrm>
            <a:off x="243068" y="482540"/>
            <a:ext cx="3993266" cy="2214361"/>
          </a:xfrm>
          <a:prstGeom prst="rect">
            <a:avLst/>
          </a:prstGeom>
          <a:noFill/>
        </p:spPr>
      </p:pic>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dirty="0"/>
          </a:p>
        </p:txBody>
      </p:sp>
      <p:sp>
        <p:nvSpPr>
          <p:cNvPr id="3" name="Footer Placeholder 2"/>
          <p:cNvSpPr>
            <a:spLocks noGrp="1"/>
          </p:cNvSpPr>
          <p:nvPr>
            <p:ph type="ftr" sz="quarter" idx="11"/>
          </p:nvPr>
        </p:nvSpPr>
        <p:spPr/>
        <p:txBody>
          <a:bodyPr/>
          <a:lstStyle/>
          <a:p>
            <a:r>
              <a:rPr lang="en-US" dirty="0" smtClean="0"/>
              <a:t>Unit-1/CS/SYBTECH/MITWPU/MAS</a:t>
            </a:r>
            <a:endParaRPr lang="en-US" dirty="0"/>
          </a:p>
        </p:txBody>
      </p:sp>
      <p:sp>
        <p:nvSpPr>
          <p:cNvPr id="130049" name="Rectangle 1"/>
          <p:cNvSpPr>
            <a:spLocks noChangeArrowheads="1"/>
          </p:cNvSpPr>
          <p:nvPr/>
        </p:nvSpPr>
        <p:spPr bwMode="auto">
          <a:xfrm>
            <a:off x="0" y="-1279505"/>
            <a:ext cx="184731" cy="30162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200" b="0" i="0" u="none" strike="noStrike" cap="none" normalizeH="0" baseline="0" dirty="0" smtClean="0">
                <a:ln>
                  <a:noFill/>
                </a:ln>
                <a:solidFill>
                  <a:schemeClr val="tx1"/>
                </a:solidFill>
                <a:effectLst/>
                <a:latin typeface="Arial" pitchFamily="34" charset="0"/>
                <a:cs typeface="Arial" pitchFamily="34" charset="0"/>
              </a:rPr>
              <a:t/>
            </a:r>
            <a:br>
              <a:rPr kumimoji="0" lang="en-US" sz="172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30050" name="Picture 2" descr="Reduction Step2"/>
          <p:cNvPicPr>
            <a:picLocks noChangeAspect="1" noChangeArrowheads="1"/>
          </p:cNvPicPr>
          <p:nvPr/>
        </p:nvPicPr>
        <p:blipFill>
          <a:blip r:embed="rId2" cstate="print"/>
          <a:srcRect/>
          <a:stretch>
            <a:fillRect/>
          </a:stretch>
        </p:blipFill>
        <p:spPr bwMode="auto">
          <a:xfrm>
            <a:off x="1889687" y="2533367"/>
            <a:ext cx="8444415" cy="3858267"/>
          </a:xfrm>
          <a:prstGeom prst="rect">
            <a:avLst/>
          </a:prstGeom>
          <a:noFill/>
        </p:spPr>
      </p:pic>
      <p:sp>
        <p:nvSpPr>
          <p:cNvPr id="6" name="Rectangle 5"/>
          <p:cNvSpPr/>
          <p:nvPr/>
        </p:nvSpPr>
        <p:spPr>
          <a:xfrm>
            <a:off x="339523" y="409991"/>
            <a:ext cx="6096000" cy="1415772"/>
          </a:xfrm>
          <a:prstGeom prst="rect">
            <a:avLst/>
          </a:prstGeom>
        </p:spPr>
        <p:txBody>
          <a:bodyPr>
            <a:spAutoFit/>
          </a:bodyPr>
          <a:lstStyle/>
          <a:p>
            <a:pPr lvl="0" fontAlgn="base">
              <a:spcBef>
                <a:spcPct val="0"/>
              </a:spcBef>
              <a:spcAft>
                <a:spcPct val="0"/>
              </a:spcAft>
            </a:pPr>
            <a:r>
              <a:rPr lang="en-US" b="1" dirty="0" smtClean="0">
                <a:solidFill>
                  <a:srgbClr val="000000"/>
                </a:solidFill>
                <a:latin typeface="Arial" pitchFamily="34" charset="0"/>
                <a:cs typeface="Arial" pitchFamily="34" charset="0"/>
              </a:rPr>
              <a:t>Step 2</a:t>
            </a:r>
            <a:r>
              <a:rPr lang="en-US" dirty="0" smtClean="0">
                <a:solidFill>
                  <a:srgbClr val="000000"/>
                </a:solidFill>
                <a:latin typeface="Arial" pitchFamily="34" charset="0"/>
                <a:cs typeface="Arial" pitchFamily="34" charset="0"/>
              </a:rPr>
              <a:t> − Use Rule 3 for blocks </a:t>
            </a:r>
            <a:r>
              <a:rPr lang="en-US" sz="2400" dirty="0" smtClean="0">
                <a:solidFill>
                  <a:srgbClr val="000000"/>
                </a:solidFill>
                <a:latin typeface="MathJax_Math-italic"/>
                <a:cs typeface="Arial" pitchFamily="34" charset="0"/>
              </a:rPr>
              <a:t>G</a:t>
            </a:r>
            <a:r>
              <a:rPr lang="en-US" sz="1200" dirty="0" smtClean="0">
                <a:solidFill>
                  <a:srgbClr val="000000"/>
                </a:solidFill>
                <a:latin typeface="MathJax_Main"/>
                <a:cs typeface="Arial" pitchFamily="34" charset="0"/>
              </a:rPr>
              <a:t>1</a:t>
            </a:r>
            <a:r>
              <a:rPr lang="en-US" sz="2400" dirty="0" smtClean="0">
                <a:solidFill>
                  <a:srgbClr val="000000"/>
                </a:solidFill>
                <a:latin typeface="MathJax_Math-italic"/>
                <a:cs typeface="Arial" pitchFamily="34" charset="0"/>
              </a:rPr>
              <a:t>G</a:t>
            </a:r>
            <a:r>
              <a:rPr lang="en-US" sz="1200" dirty="0" smtClean="0">
                <a:solidFill>
                  <a:srgbClr val="000000"/>
                </a:solidFill>
                <a:latin typeface="MathJax_Main"/>
                <a:cs typeface="Arial" pitchFamily="34" charset="0"/>
              </a:rPr>
              <a:t>2</a:t>
            </a:r>
            <a:r>
              <a:rPr lang="en-US" dirty="0" smtClean="0">
                <a:solidFill>
                  <a:srgbClr val="000000"/>
                </a:solidFill>
                <a:latin typeface="Arial" pitchFamily="34" charset="0"/>
                <a:cs typeface="Arial" pitchFamily="34" charset="0"/>
              </a:rPr>
              <a:t>G1G2 and </a:t>
            </a:r>
            <a:r>
              <a:rPr lang="en-US" sz="2400" dirty="0" smtClean="0">
                <a:solidFill>
                  <a:srgbClr val="000000"/>
                </a:solidFill>
                <a:latin typeface="MathJax_Math-italic"/>
                <a:cs typeface="Arial" pitchFamily="34" charset="0"/>
              </a:rPr>
              <a:t>H</a:t>
            </a:r>
            <a:r>
              <a:rPr lang="en-US" sz="1200" dirty="0" smtClean="0">
                <a:solidFill>
                  <a:srgbClr val="000000"/>
                </a:solidFill>
                <a:latin typeface="MathJax_Main"/>
                <a:cs typeface="Arial" pitchFamily="34" charset="0"/>
              </a:rPr>
              <a:t>1</a:t>
            </a:r>
            <a:r>
              <a:rPr lang="en-US" dirty="0" smtClean="0">
                <a:solidFill>
                  <a:srgbClr val="000000"/>
                </a:solidFill>
                <a:latin typeface="Arial" pitchFamily="34" charset="0"/>
                <a:cs typeface="Arial" pitchFamily="34" charset="0"/>
              </a:rPr>
              <a:t>H1. Use Rule 4 for shifting </a:t>
            </a:r>
            <a:r>
              <a:rPr lang="en-US" sz="2000" dirty="0" smtClean="0">
                <a:solidFill>
                  <a:srgbClr val="000000"/>
                </a:solidFill>
                <a:latin typeface="Arial" pitchFamily="34" charset="0"/>
                <a:cs typeface="Arial" pitchFamily="34" charset="0"/>
              </a:rPr>
              <a:t>take-off</a:t>
            </a:r>
            <a:r>
              <a:rPr lang="en-US" dirty="0" smtClean="0">
                <a:solidFill>
                  <a:srgbClr val="000000"/>
                </a:solidFill>
                <a:latin typeface="Arial" pitchFamily="34" charset="0"/>
                <a:cs typeface="Arial" pitchFamily="34" charset="0"/>
              </a:rPr>
              <a:t> point after the block </a:t>
            </a:r>
            <a:r>
              <a:rPr lang="en-US" sz="2400" dirty="0" smtClean="0">
                <a:solidFill>
                  <a:srgbClr val="000000"/>
                </a:solidFill>
                <a:latin typeface="MathJax_Math-italic"/>
                <a:cs typeface="Arial" pitchFamily="34" charset="0"/>
              </a:rPr>
              <a:t>G</a:t>
            </a:r>
            <a:r>
              <a:rPr lang="en-US" sz="1200" dirty="0" smtClean="0">
                <a:solidFill>
                  <a:srgbClr val="000000"/>
                </a:solidFill>
                <a:latin typeface="MathJax_Main"/>
                <a:cs typeface="Arial" pitchFamily="34" charset="0"/>
              </a:rPr>
              <a:t>5</a:t>
            </a:r>
            <a:r>
              <a:rPr lang="en-US" dirty="0" smtClean="0">
                <a:solidFill>
                  <a:srgbClr val="000000"/>
                </a:solidFill>
                <a:latin typeface="Arial" pitchFamily="34" charset="0"/>
                <a:cs typeface="Arial" pitchFamily="34" charset="0"/>
              </a:rPr>
              <a:t>G5. The modified block diagram is shown in the following figure.</a:t>
            </a:r>
            <a:endParaRPr lang="en-US" dirty="0" smtClean="0">
              <a:latin typeface="Arial" pitchFamily="34" charset="0"/>
              <a:cs typeface="Arial" pitchFamily="34" charset="0"/>
            </a:endParaRPr>
          </a:p>
        </p:txBody>
      </p:sp>
      <p:pic>
        <p:nvPicPr>
          <p:cNvPr id="130052" name="Picture 4" descr="Reduction Step1"/>
          <p:cNvPicPr>
            <a:picLocks noChangeAspect="1" noChangeArrowheads="1"/>
          </p:cNvPicPr>
          <p:nvPr/>
        </p:nvPicPr>
        <p:blipFill>
          <a:blip r:embed="rId3" cstate="print"/>
          <a:srcRect/>
          <a:stretch>
            <a:fillRect/>
          </a:stretch>
        </p:blipFill>
        <p:spPr bwMode="auto">
          <a:xfrm>
            <a:off x="7528063" y="571500"/>
            <a:ext cx="4477094" cy="2066926"/>
          </a:xfrm>
          <a:prstGeom prst="rect">
            <a:avLst/>
          </a:prstGeom>
          <a:noFill/>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Date Placeholder 1"/>
          <p:cNvSpPr>
            <a:spLocks noGrp="1"/>
          </p:cNvSpPr>
          <p:nvPr>
            <p:ph type="dt" sz="half" idx="10"/>
          </p:nvPr>
        </p:nvSpPr>
        <p:spPr/>
        <p:txBody>
          <a:bodyPr/>
          <a:lstStyle/>
          <a:p>
            <a:fld id="{D4E5BDB9-A7A4-4737-9CDA-3777B6ECF8F3}" type="datetime1">
              <a:rPr lang="en-US" smtClean="0"/>
              <a:pPr/>
              <a:t>8/17/2022</a:t>
            </a:fld>
            <a:endParaRPr lang="en-US"/>
          </a:p>
        </p:txBody>
      </p:sp>
      <p:sp>
        <p:nvSpPr>
          <p:cNvPr id="1048668" name="Footer Placeholder 2"/>
          <p:cNvSpPr>
            <a:spLocks noGrp="1"/>
          </p:cNvSpPr>
          <p:nvPr>
            <p:ph type="ftr" sz="quarter" idx="11"/>
          </p:nvPr>
        </p:nvSpPr>
        <p:spPr/>
        <p:txBody>
          <a:bodyPr/>
          <a:lstStyle/>
          <a:p>
            <a:r>
              <a:rPr lang="en-IN" smtClean="0"/>
              <a:t>Unit-1/CS/SYBTECH/MITWPU/SRG</a:t>
            </a:r>
            <a:endParaRPr lang="en-US"/>
          </a:p>
        </p:txBody>
      </p:sp>
      <p:pic>
        <p:nvPicPr>
          <p:cNvPr id="2097162" name="Picture 4"/>
          <p:cNvPicPr>
            <a:picLocks noChangeAspect="1"/>
          </p:cNvPicPr>
          <p:nvPr/>
        </p:nvPicPr>
        <p:blipFill>
          <a:blip r:embed="rId2" cstate="print"/>
          <a:stretch>
            <a:fillRect/>
          </a:stretch>
        </p:blipFill>
        <p:spPr>
          <a:xfrm>
            <a:off x="1976082" y="1905000"/>
            <a:ext cx="8229600" cy="2667000"/>
          </a:xfrm>
          <a:prstGeom prst="rect">
            <a:avLst/>
          </a:prstGeom>
        </p:spPr>
      </p:pic>
      <p:sp>
        <p:nvSpPr>
          <p:cNvPr id="1048669" name="Title 1"/>
          <p:cNvSpPr txBox="1"/>
          <p:nvPr/>
        </p:nvSpPr>
        <p:spPr>
          <a:xfrm>
            <a:off x="833082" y="407632"/>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Complete System</a:t>
            </a: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sp>
        <p:nvSpPr>
          <p:cNvPr id="129025" name="Rectangle 1"/>
          <p:cNvSpPr>
            <a:spLocks noChangeArrowheads="1"/>
          </p:cNvSpPr>
          <p:nvPr/>
        </p:nvSpPr>
        <p:spPr bwMode="auto">
          <a:xfrm>
            <a:off x="190500" y="57150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000000"/>
                </a:solidFill>
                <a:effectLst/>
                <a:latin typeface="Arial" pitchFamily="34" charset="0"/>
                <a:cs typeface="Arial" pitchFamily="34" charset="0"/>
              </a:rPr>
              <a:t>Step 3</a:t>
            </a:r>
            <a:r>
              <a:rPr kumimoji="0" lang="en-US" sz="1100" b="0" i="0" u="none" strike="noStrike" cap="none" normalizeH="0" baseline="0" dirty="0" smtClean="0">
                <a:ln>
                  <a:noFill/>
                </a:ln>
                <a:solidFill>
                  <a:srgbClr val="000000"/>
                </a:solidFill>
                <a:effectLst/>
                <a:latin typeface="Arial" pitchFamily="34" charset="0"/>
                <a:cs typeface="Arial" pitchFamily="34" charset="0"/>
              </a:rPr>
              <a:t> − Use Rule 1 for blocks </a:t>
            </a:r>
            <a:r>
              <a:rPr kumimoji="0" lang="en-US" sz="1300" b="0" i="0" u="none" strike="noStrike" cap="none" normalizeH="0" baseline="0" dirty="0" smtClean="0">
                <a:ln>
                  <a:noFill/>
                </a:ln>
                <a:solidFill>
                  <a:srgbClr val="000000"/>
                </a:solidFill>
                <a:effectLst/>
                <a:latin typeface="MathJax_Main"/>
                <a:cs typeface="Arial" pitchFamily="34" charset="0"/>
              </a:rPr>
              <a:t>(</a:t>
            </a:r>
            <a:r>
              <a:rPr kumimoji="0" lang="en-US" sz="1300" b="0" i="0" u="none" strike="noStrike" cap="none" normalizeH="0" baseline="0" dirty="0" smtClean="0">
                <a:ln>
                  <a:noFill/>
                </a:ln>
                <a:solidFill>
                  <a:srgbClr val="000000"/>
                </a:solidFill>
                <a:effectLst/>
                <a:latin typeface="MathJax_Math-italic"/>
                <a:cs typeface="Arial" pitchFamily="34" charset="0"/>
              </a:rPr>
              <a:t>G</a:t>
            </a:r>
            <a:r>
              <a:rPr kumimoji="0" lang="en-US" sz="900" b="0" i="0" u="none" strike="noStrike" cap="none" normalizeH="0" baseline="0" dirty="0" smtClean="0">
                <a:ln>
                  <a:noFill/>
                </a:ln>
                <a:solidFill>
                  <a:srgbClr val="000000"/>
                </a:solidFill>
                <a:effectLst/>
                <a:latin typeface="MathJax_Main"/>
                <a:cs typeface="Arial" pitchFamily="34" charset="0"/>
              </a:rPr>
              <a:t>3</a:t>
            </a:r>
            <a:r>
              <a:rPr kumimoji="0" lang="en-US" sz="1300" b="0" i="0" u="none" strike="noStrike" cap="none" normalizeH="0" baseline="0" dirty="0" smtClean="0">
                <a:ln>
                  <a:noFill/>
                </a:ln>
                <a:solidFill>
                  <a:srgbClr val="000000"/>
                </a:solidFill>
                <a:effectLst/>
                <a:latin typeface="MathJax_Main"/>
                <a:cs typeface="Arial" pitchFamily="34" charset="0"/>
              </a:rPr>
              <a:t>+</a:t>
            </a:r>
            <a:r>
              <a:rPr kumimoji="0" lang="en-US" sz="1300" b="0" i="0" u="none" strike="noStrike" cap="none" normalizeH="0" baseline="0" dirty="0" smtClean="0">
                <a:ln>
                  <a:noFill/>
                </a:ln>
                <a:solidFill>
                  <a:srgbClr val="000000"/>
                </a:solidFill>
                <a:effectLst/>
                <a:latin typeface="MathJax_Math-italic"/>
                <a:cs typeface="Arial" pitchFamily="34" charset="0"/>
              </a:rPr>
              <a:t>G</a:t>
            </a:r>
            <a:r>
              <a:rPr kumimoji="0" lang="en-US" sz="900" b="0" i="0" u="none" strike="noStrike" cap="none" normalizeH="0" baseline="0" dirty="0" smtClean="0">
                <a:ln>
                  <a:noFill/>
                </a:ln>
                <a:solidFill>
                  <a:srgbClr val="000000"/>
                </a:solidFill>
                <a:effectLst/>
                <a:latin typeface="MathJax_Main"/>
                <a:cs typeface="Arial" pitchFamily="34" charset="0"/>
              </a:rPr>
              <a:t>4</a:t>
            </a:r>
            <a:r>
              <a:rPr kumimoji="0" lang="en-US" sz="1300" b="0" i="0" u="none" strike="noStrike" cap="none" normalizeH="0" baseline="0" dirty="0" smtClean="0">
                <a:ln>
                  <a:noFill/>
                </a:ln>
                <a:solidFill>
                  <a:srgbClr val="000000"/>
                </a:solidFill>
                <a:effectLst/>
                <a:latin typeface="MathJax_Main"/>
                <a:cs typeface="Arial" pitchFamily="34" charset="0"/>
              </a:rPr>
              <a:t>)</a:t>
            </a:r>
            <a:r>
              <a:rPr kumimoji="0" lang="en-US" sz="1100" b="0" i="0" u="none" strike="noStrike" cap="none" normalizeH="0" baseline="0" dirty="0" smtClean="0">
                <a:ln>
                  <a:noFill/>
                </a:ln>
                <a:solidFill>
                  <a:srgbClr val="000000"/>
                </a:solidFill>
                <a:effectLst/>
                <a:latin typeface="Arial" pitchFamily="34" charset="0"/>
                <a:cs typeface="Arial" pitchFamily="34" charset="0"/>
              </a:rPr>
              <a:t>(G3+G4) and </a:t>
            </a:r>
            <a:r>
              <a:rPr kumimoji="0" lang="en-US" sz="1300" b="0" i="0" u="none" strike="noStrike" cap="none" normalizeH="0" baseline="0" dirty="0" smtClean="0">
                <a:ln>
                  <a:noFill/>
                </a:ln>
                <a:solidFill>
                  <a:srgbClr val="000000"/>
                </a:solidFill>
                <a:effectLst/>
                <a:latin typeface="MathJax_Math-italic"/>
                <a:cs typeface="Arial" pitchFamily="34" charset="0"/>
              </a:rPr>
              <a:t>G</a:t>
            </a:r>
            <a:r>
              <a:rPr kumimoji="0" lang="en-US" sz="900" b="0" i="0" u="none" strike="noStrike" cap="none" normalizeH="0" baseline="0" dirty="0" smtClean="0">
                <a:ln>
                  <a:noFill/>
                </a:ln>
                <a:solidFill>
                  <a:srgbClr val="000000"/>
                </a:solidFill>
                <a:effectLst/>
                <a:latin typeface="MathJax_Main"/>
                <a:cs typeface="Arial" pitchFamily="34" charset="0"/>
              </a:rPr>
              <a:t>5</a:t>
            </a:r>
            <a:r>
              <a:rPr kumimoji="0" lang="en-US" sz="1100" b="0" i="0" u="none" strike="noStrike" cap="none" normalizeH="0" baseline="0" dirty="0" smtClean="0">
                <a:ln>
                  <a:noFill/>
                </a:ln>
                <a:solidFill>
                  <a:srgbClr val="000000"/>
                </a:solidFill>
                <a:effectLst/>
                <a:latin typeface="Arial" pitchFamily="34" charset="0"/>
                <a:cs typeface="Arial" pitchFamily="34" charset="0"/>
              </a:rPr>
              <a:t>G5. The modified block diagram is shown in the following figure.</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29027" name="Picture 3" descr="Reduction Step3"/>
          <p:cNvPicPr>
            <a:picLocks noChangeAspect="1" noChangeArrowheads="1"/>
          </p:cNvPicPr>
          <p:nvPr/>
        </p:nvPicPr>
        <p:blipFill>
          <a:blip r:embed="rId2" cstate="print"/>
          <a:srcRect/>
          <a:stretch>
            <a:fillRect/>
          </a:stretch>
        </p:blipFill>
        <p:spPr bwMode="auto">
          <a:xfrm>
            <a:off x="128610" y="2984500"/>
            <a:ext cx="9383690" cy="3048000"/>
          </a:xfrm>
          <a:prstGeom prst="rect">
            <a:avLst/>
          </a:prstGeom>
          <a:noFill/>
        </p:spPr>
      </p:pic>
      <p:pic>
        <p:nvPicPr>
          <p:cNvPr id="6" name="Picture 2" descr="Reduction Step2"/>
          <p:cNvPicPr>
            <a:picLocks noChangeAspect="1" noChangeArrowheads="1"/>
          </p:cNvPicPr>
          <p:nvPr/>
        </p:nvPicPr>
        <p:blipFill>
          <a:blip r:embed="rId3" cstate="print"/>
          <a:srcRect/>
          <a:stretch>
            <a:fillRect/>
          </a:stretch>
        </p:blipFill>
        <p:spPr bwMode="auto">
          <a:xfrm>
            <a:off x="6604000" y="683722"/>
            <a:ext cx="5321300" cy="2431311"/>
          </a:xfrm>
          <a:prstGeom prst="rect">
            <a:avLst/>
          </a:prstGeom>
          <a:noFill/>
        </p:spPr>
      </p:pic>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sp>
        <p:nvSpPr>
          <p:cNvPr id="154625" name="Rectangle 1"/>
          <p:cNvSpPr>
            <a:spLocks noChangeArrowheads="1"/>
          </p:cNvSpPr>
          <p:nvPr/>
        </p:nvSpPr>
        <p:spPr bwMode="auto">
          <a:xfrm>
            <a:off x="508000" y="-49430"/>
            <a:ext cx="10253063" cy="129266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sz="1400" b="1" dirty="0" smtClean="0">
                <a:solidFill>
                  <a:srgbClr val="000000"/>
                </a:solidFill>
                <a:latin typeface="Arial" pitchFamily="34" charset="0"/>
                <a:cs typeface="Arial" pitchFamily="34" charset="0"/>
              </a:rPr>
              <a:t>S</a:t>
            </a:r>
            <a:r>
              <a:rPr kumimoji="0" lang="en-US" sz="1400" b="1" i="0" u="none" strike="noStrike" cap="none" normalizeH="0" baseline="0" dirty="0" smtClean="0">
                <a:ln>
                  <a:noFill/>
                </a:ln>
                <a:solidFill>
                  <a:srgbClr val="000000"/>
                </a:solidFill>
                <a:effectLst/>
                <a:latin typeface="Arial" pitchFamily="34" charset="0"/>
                <a:cs typeface="Arial" pitchFamily="34" charset="0"/>
              </a:rPr>
              <a:t>tep 4</a:t>
            </a:r>
            <a:r>
              <a:rPr kumimoji="0" lang="en-US" sz="1400" b="0" i="0" u="none" strike="noStrike" cap="none" normalizeH="0" baseline="0" dirty="0" smtClean="0">
                <a:ln>
                  <a:noFill/>
                </a:ln>
                <a:solidFill>
                  <a:srgbClr val="000000"/>
                </a:solidFill>
                <a:effectLst/>
                <a:latin typeface="Arial" pitchFamily="34" charset="0"/>
                <a:cs typeface="Arial" pitchFamily="34" charset="0"/>
              </a:rPr>
              <a:t> − Use Rule 3 for blocks </a:t>
            </a:r>
            <a:r>
              <a:rPr kumimoji="0" lang="en-US" sz="1600" b="0" i="0" u="none" strike="noStrike" cap="none" normalizeH="0" baseline="0" dirty="0" smtClean="0">
                <a:ln>
                  <a:noFill/>
                </a:ln>
                <a:solidFill>
                  <a:srgbClr val="000000"/>
                </a:solidFill>
                <a:effectLst/>
                <a:latin typeface="MathJax_Main"/>
                <a:cs typeface="Arial" pitchFamily="34" charset="0"/>
              </a:rPr>
              <a:t>(</a:t>
            </a:r>
            <a:r>
              <a:rPr kumimoji="0" lang="en-US" sz="1600" b="0" i="0" u="none" strike="noStrike" cap="none" normalizeH="0" baseline="0" dirty="0" smtClean="0">
                <a:ln>
                  <a:noFill/>
                </a:ln>
                <a:solidFill>
                  <a:srgbClr val="000000"/>
                </a:solidFill>
                <a:effectLst/>
                <a:latin typeface="MathJax_Math-italic"/>
                <a:cs typeface="Arial" pitchFamily="34" charset="0"/>
              </a:rPr>
              <a:t>G</a:t>
            </a:r>
            <a:r>
              <a:rPr kumimoji="0" lang="en-US" sz="1050" b="0" i="0" u="none" strike="noStrike" cap="none" normalizeH="0" baseline="0" dirty="0" smtClean="0">
                <a:ln>
                  <a:noFill/>
                </a:ln>
                <a:solidFill>
                  <a:srgbClr val="000000"/>
                </a:solidFill>
                <a:effectLst/>
                <a:latin typeface="MathJax_Main"/>
                <a:cs typeface="Arial" pitchFamily="34" charset="0"/>
              </a:rPr>
              <a:t>3</a:t>
            </a:r>
            <a:r>
              <a:rPr kumimoji="0" lang="en-US" sz="1600" b="0" i="0" u="none" strike="noStrike" cap="none" normalizeH="0" baseline="0" dirty="0" smtClean="0">
                <a:ln>
                  <a:noFill/>
                </a:ln>
                <a:solidFill>
                  <a:srgbClr val="000000"/>
                </a:solidFill>
                <a:effectLst/>
                <a:latin typeface="MathJax_Main"/>
                <a:cs typeface="Arial" pitchFamily="34" charset="0"/>
              </a:rPr>
              <a:t>+</a:t>
            </a:r>
            <a:r>
              <a:rPr kumimoji="0" lang="en-US" sz="1600" b="0" i="0" u="none" strike="noStrike" cap="none" normalizeH="0" baseline="0" dirty="0" smtClean="0">
                <a:ln>
                  <a:noFill/>
                </a:ln>
                <a:solidFill>
                  <a:srgbClr val="000000"/>
                </a:solidFill>
                <a:effectLst/>
                <a:latin typeface="MathJax_Math-italic"/>
                <a:cs typeface="Arial" pitchFamily="34" charset="0"/>
              </a:rPr>
              <a:t>G</a:t>
            </a:r>
            <a:r>
              <a:rPr kumimoji="0" lang="en-US" sz="1050" b="0" i="0" u="none" strike="noStrike" cap="none" normalizeH="0" baseline="0" dirty="0" smtClean="0">
                <a:ln>
                  <a:noFill/>
                </a:ln>
                <a:solidFill>
                  <a:srgbClr val="000000"/>
                </a:solidFill>
                <a:effectLst/>
                <a:latin typeface="MathJax_Main"/>
                <a:cs typeface="Arial" pitchFamily="34" charset="0"/>
              </a:rPr>
              <a:t>4</a:t>
            </a:r>
            <a:r>
              <a:rPr kumimoji="0" lang="en-US" sz="1600" b="0" i="0" u="none" strike="noStrike" cap="none" normalizeH="0" baseline="0" dirty="0" smtClean="0">
                <a:ln>
                  <a:noFill/>
                </a:ln>
                <a:solidFill>
                  <a:srgbClr val="000000"/>
                </a:solidFill>
                <a:effectLst/>
                <a:latin typeface="MathJax_Main"/>
                <a:cs typeface="Arial" pitchFamily="34" charset="0"/>
              </a:rPr>
              <a:t>)</a:t>
            </a:r>
            <a:r>
              <a:rPr kumimoji="0" lang="en-US" sz="1600" b="0" i="0" u="none" strike="noStrike" cap="none" normalizeH="0" baseline="0" dirty="0" smtClean="0">
                <a:ln>
                  <a:noFill/>
                </a:ln>
                <a:solidFill>
                  <a:srgbClr val="000000"/>
                </a:solidFill>
                <a:effectLst/>
                <a:latin typeface="MathJax_Math-italic"/>
                <a:cs typeface="Arial" pitchFamily="34" charset="0"/>
              </a:rPr>
              <a:t>G</a:t>
            </a:r>
            <a:r>
              <a:rPr kumimoji="0" lang="en-US" sz="1050" b="0" i="0" u="none" strike="noStrike" cap="none" normalizeH="0" baseline="0" dirty="0" smtClean="0">
                <a:ln>
                  <a:noFill/>
                </a:ln>
                <a:solidFill>
                  <a:srgbClr val="000000"/>
                </a:solidFill>
                <a:effectLst/>
                <a:latin typeface="MathJax_Main"/>
                <a:cs typeface="Arial" pitchFamily="34" charset="0"/>
              </a:rPr>
              <a:t>5</a:t>
            </a:r>
            <a:r>
              <a:rPr kumimoji="0" lang="en-US" sz="1400" b="0" i="0" u="none" strike="noStrike" cap="none" normalizeH="0" baseline="0" dirty="0" smtClean="0">
                <a:ln>
                  <a:noFill/>
                </a:ln>
                <a:solidFill>
                  <a:srgbClr val="000000"/>
                </a:solidFill>
                <a:effectLst/>
                <a:latin typeface="Arial" pitchFamily="34" charset="0"/>
                <a:cs typeface="Arial" pitchFamily="34" charset="0"/>
              </a:rPr>
              <a:t>(G3+G4)G5 and </a:t>
            </a:r>
            <a:r>
              <a:rPr kumimoji="0" lang="en-US" sz="1600" b="0" i="0" u="none" strike="noStrike" cap="none" normalizeH="0" baseline="0" dirty="0" smtClean="0">
                <a:ln>
                  <a:noFill/>
                </a:ln>
                <a:solidFill>
                  <a:srgbClr val="000000"/>
                </a:solidFill>
                <a:effectLst/>
                <a:latin typeface="MathJax_Math-italic"/>
                <a:cs typeface="Arial" pitchFamily="34" charset="0"/>
              </a:rPr>
              <a:t>H</a:t>
            </a:r>
            <a:r>
              <a:rPr kumimoji="0" lang="en-US" sz="1050" b="0" i="0" u="none" strike="noStrike" cap="none" normalizeH="0" baseline="0" dirty="0" smtClean="0">
                <a:ln>
                  <a:noFill/>
                </a:ln>
                <a:solidFill>
                  <a:srgbClr val="000000"/>
                </a:solidFill>
                <a:effectLst/>
                <a:latin typeface="MathJax_Main"/>
                <a:cs typeface="Arial" pitchFamily="34" charset="0"/>
              </a:rPr>
              <a:t>3</a:t>
            </a:r>
            <a:r>
              <a:rPr kumimoji="0" lang="en-US" sz="1400" b="0" i="0" u="none" strike="noStrike" cap="none" normalizeH="0" baseline="0" dirty="0" smtClean="0">
                <a:ln>
                  <a:noFill/>
                </a:ln>
                <a:solidFill>
                  <a:srgbClr val="000000"/>
                </a:solidFill>
                <a:effectLst/>
                <a:latin typeface="Arial" pitchFamily="34" charset="0"/>
                <a:cs typeface="Arial" pitchFamily="34" charset="0"/>
              </a:rPr>
              <a:t>H3. The modified block diagram is shown in the following figure.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cs typeface="Arial" pitchFamily="34" charset="0"/>
              </a:rPr>
              <a:t/>
            </a:r>
            <a:br>
              <a:rPr kumimoji="0" lang="en-US" sz="2400" b="0" i="0" u="none" strike="noStrike" cap="none" normalizeH="0" baseline="0" dirty="0" smtClean="0">
                <a:ln>
                  <a:noFill/>
                </a:ln>
                <a:solidFill>
                  <a:schemeClr val="tx1"/>
                </a:solidFill>
                <a:effectLst/>
                <a:latin typeface="Arial" pitchFamily="34" charset="0"/>
                <a:cs typeface="Arial" pitchFamily="34" charset="0"/>
              </a:rPr>
            </a:b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 name="Picture 3" descr="Reduction Step3"/>
          <p:cNvPicPr>
            <a:picLocks noChangeAspect="1" noChangeArrowheads="1"/>
          </p:cNvPicPr>
          <p:nvPr/>
        </p:nvPicPr>
        <p:blipFill>
          <a:blip r:embed="rId2" cstate="print"/>
          <a:srcRect/>
          <a:stretch>
            <a:fillRect/>
          </a:stretch>
        </p:blipFill>
        <p:spPr bwMode="auto">
          <a:xfrm>
            <a:off x="7901010" y="904904"/>
            <a:ext cx="4290990" cy="1393795"/>
          </a:xfrm>
          <a:prstGeom prst="rect">
            <a:avLst/>
          </a:prstGeom>
          <a:noFill/>
        </p:spPr>
      </p:pic>
      <p:pic>
        <p:nvPicPr>
          <p:cNvPr id="154627" name="Picture 3" descr="Reduction Step4"/>
          <p:cNvPicPr>
            <a:picLocks noChangeAspect="1" noChangeArrowheads="1"/>
          </p:cNvPicPr>
          <p:nvPr/>
        </p:nvPicPr>
        <p:blipFill>
          <a:blip r:embed="rId3" cstate="print"/>
          <a:srcRect/>
          <a:stretch>
            <a:fillRect/>
          </a:stretch>
        </p:blipFill>
        <p:spPr bwMode="auto">
          <a:xfrm>
            <a:off x="2822574" y="2667000"/>
            <a:ext cx="8683471" cy="2981325"/>
          </a:xfrm>
          <a:prstGeom prst="rect">
            <a:avLst/>
          </a:prstGeom>
          <a:noFill/>
        </p:spPr>
      </p:pic>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pic>
        <p:nvPicPr>
          <p:cNvPr id="4" name="Picture 3" descr="Reduction Step4"/>
          <p:cNvPicPr>
            <a:picLocks noChangeAspect="1" noChangeArrowheads="1"/>
          </p:cNvPicPr>
          <p:nvPr/>
        </p:nvPicPr>
        <p:blipFill>
          <a:blip r:embed="rId2" cstate="print"/>
          <a:srcRect/>
          <a:stretch>
            <a:fillRect/>
          </a:stretch>
        </p:blipFill>
        <p:spPr bwMode="auto">
          <a:xfrm>
            <a:off x="7140391" y="764339"/>
            <a:ext cx="5051609" cy="1734386"/>
          </a:xfrm>
          <a:prstGeom prst="rect">
            <a:avLst/>
          </a:prstGeom>
          <a:noFill/>
        </p:spPr>
      </p:pic>
      <p:sp>
        <p:nvSpPr>
          <p:cNvPr id="5" name="Rectangle 4"/>
          <p:cNvSpPr/>
          <p:nvPr/>
        </p:nvSpPr>
        <p:spPr>
          <a:xfrm>
            <a:off x="482600" y="413435"/>
            <a:ext cx="6096000" cy="646331"/>
          </a:xfrm>
          <a:prstGeom prst="rect">
            <a:avLst/>
          </a:prstGeom>
        </p:spPr>
        <p:txBody>
          <a:bodyPr>
            <a:spAutoFit/>
          </a:bodyPr>
          <a:lstStyle/>
          <a:p>
            <a:r>
              <a:rPr lang="en-IN" b="1" dirty="0" smtClean="0"/>
              <a:t>Step 5</a:t>
            </a:r>
            <a:r>
              <a:rPr lang="en-IN" dirty="0" smtClean="0"/>
              <a:t> − Use Rule 1 for blocks connected in series. The modified block diagram is shown in the following figure.</a:t>
            </a:r>
            <a:endParaRPr lang="en-IN" dirty="0"/>
          </a:p>
        </p:txBody>
      </p:sp>
      <p:pic>
        <p:nvPicPr>
          <p:cNvPr id="157698" name="Picture 2" descr="Reduction Step5"/>
          <p:cNvPicPr>
            <a:picLocks noChangeAspect="1" noChangeArrowheads="1"/>
          </p:cNvPicPr>
          <p:nvPr/>
        </p:nvPicPr>
        <p:blipFill>
          <a:blip r:embed="rId3" cstate="print"/>
          <a:srcRect/>
          <a:stretch>
            <a:fillRect/>
          </a:stretch>
        </p:blipFill>
        <p:spPr bwMode="auto">
          <a:xfrm>
            <a:off x="941242" y="2540000"/>
            <a:ext cx="9587057" cy="2935288"/>
          </a:xfrm>
          <a:prstGeom prst="rect">
            <a:avLst/>
          </a:prstGeom>
          <a:noFill/>
        </p:spPr>
      </p:pic>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sp>
        <p:nvSpPr>
          <p:cNvPr id="4" name="Rectangle 3"/>
          <p:cNvSpPr/>
          <p:nvPr/>
        </p:nvSpPr>
        <p:spPr>
          <a:xfrm>
            <a:off x="660400" y="440035"/>
            <a:ext cx="6096000" cy="923330"/>
          </a:xfrm>
          <a:prstGeom prst="rect">
            <a:avLst/>
          </a:prstGeom>
        </p:spPr>
        <p:txBody>
          <a:bodyPr>
            <a:spAutoFit/>
          </a:bodyPr>
          <a:lstStyle/>
          <a:p>
            <a:r>
              <a:rPr lang="en-IN" b="1" dirty="0" smtClean="0"/>
              <a:t>Step 6</a:t>
            </a:r>
            <a:r>
              <a:rPr lang="en-IN" dirty="0" smtClean="0"/>
              <a:t> − Use Rule 3 for blocks connected in feedback loop. The modified block diagram is shown in the following figure. This is the simplified block diagram.</a:t>
            </a:r>
            <a:endParaRPr lang="en-IN" dirty="0"/>
          </a:p>
        </p:txBody>
      </p:sp>
      <p:pic>
        <p:nvPicPr>
          <p:cNvPr id="156674" name="Picture 2" descr="Reduction Step6"/>
          <p:cNvPicPr>
            <a:picLocks noChangeAspect="1" noChangeArrowheads="1"/>
          </p:cNvPicPr>
          <p:nvPr/>
        </p:nvPicPr>
        <p:blipFill>
          <a:blip r:embed="rId2" cstate="print"/>
          <a:srcRect/>
          <a:stretch>
            <a:fillRect/>
          </a:stretch>
        </p:blipFill>
        <p:spPr bwMode="auto">
          <a:xfrm>
            <a:off x="1603374" y="2128836"/>
            <a:ext cx="6346825" cy="3179764"/>
          </a:xfrm>
          <a:prstGeom prst="rect">
            <a:avLst/>
          </a:prstGeom>
          <a:noFill/>
        </p:spPr>
      </p:pic>
      <p:pic>
        <p:nvPicPr>
          <p:cNvPr id="6" name="Picture 2" descr="Reduction Step5"/>
          <p:cNvPicPr>
            <a:picLocks noChangeAspect="1" noChangeArrowheads="1"/>
          </p:cNvPicPr>
          <p:nvPr/>
        </p:nvPicPr>
        <p:blipFill>
          <a:blip r:embed="rId3" cstate="print"/>
          <a:srcRect/>
          <a:stretch>
            <a:fillRect/>
          </a:stretch>
        </p:blipFill>
        <p:spPr bwMode="auto">
          <a:xfrm>
            <a:off x="6770542" y="576890"/>
            <a:ext cx="5421458" cy="1659898"/>
          </a:xfrm>
          <a:prstGeom prst="rect">
            <a:avLst/>
          </a:prstGeom>
          <a:noFill/>
        </p:spPr>
      </p:pic>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5" name="Date Placeholder 1"/>
          <p:cNvSpPr>
            <a:spLocks noGrp="1"/>
          </p:cNvSpPr>
          <p:nvPr>
            <p:ph type="dt" sz="half" idx="10"/>
          </p:nvPr>
        </p:nvSpPr>
        <p:spPr/>
        <p:txBody>
          <a:bodyPr/>
          <a:lstStyle/>
          <a:p>
            <a:fld id="{9C8245C0-B14B-45F9-BD13-EEBDB8F7D9B6}" type="datetime1">
              <a:rPr lang="en-US" smtClean="0"/>
              <a:pPr/>
              <a:t>8/17/2022</a:t>
            </a:fld>
            <a:endParaRPr lang="en-US"/>
          </a:p>
        </p:txBody>
      </p:sp>
      <p:sp>
        <p:nvSpPr>
          <p:cNvPr id="1048986" name="Footer Placeholder 2"/>
          <p:cNvSpPr>
            <a:spLocks noGrp="1"/>
          </p:cNvSpPr>
          <p:nvPr>
            <p:ph type="ftr" sz="quarter" idx="11"/>
          </p:nvPr>
        </p:nvSpPr>
        <p:spPr/>
        <p:txBody>
          <a:bodyPr/>
          <a:lstStyle/>
          <a:p>
            <a:r>
              <a:rPr lang="en-US" smtClean="0"/>
              <a:t>Unit-1/CS/SYBTECH/MITWPU/SRG</a:t>
            </a:r>
            <a:endParaRPr lang="en-US"/>
          </a:p>
        </p:txBody>
      </p:sp>
      <p:sp>
        <p:nvSpPr>
          <p:cNvPr id="1048987" name="Title 1"/>
          <p:cNvSpPr txBox="1"/>
          <p:nvPr/>
        </p:nvSpPr>
        <p:spPr>
          <a:xfrm>
            <a:off x="1564944" y="1801504"/>
            <a:ext cx="9144000" cy="1965278"/>
          </a:xfrm>
          <a:prstGeom prst="rect">
            <a:avLst/>
          </a:prstGeom>
          <a:solidFill>
            <a:schemeClr val="accent2">
              <a:lumMod val="20000"/>
              <a:lumOff val="80000"/>
            </a:schemeClr>
          </a:solidFill>
          <a:ln w="38100">
            <a:solidFill>
              <a:schemeClr val="tx1"/>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smtClean="0">
              <a:solidFill>
                <a:srgbClr val="7030A0"/>
              </a:solidFill>
              <a:latin typeface="Cambria" panose="02040503050406030204" pitchFamily="18" charset="0"/>
            </a:endParaRPr>
          </a:p>
          <a:p>
            <a:pPr algn="ctr"/>
            <a:r>
              <a:rPr lang="en-US" b="1" dirty="0" smtClean="0">
                <a:solidFill>
                  <a:srgbClr val="7030A0"/>
                </a:solidFill>
                <a:latin typeface="Cambria" panose="02040503050406030204" pitchFamily="18" charset="0"/>
              </a:rPr>
              <a:t>Signal Flow Graph</a:t>
            </a:r>
            <a:endParaRPr lang="en-US" b="1" dirty="0">
              <a:solidFill>
                <a:srgbClr val="7030A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56142"/>
          </a:xfrm>
        </p:spPr>
        <p:txBody>
          <a:bodyPr>
            <a:normAutofit fontScale="90000"/>
          </a:bodyPr>
          <a:lstStyle/>
          <a:p>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35170" name="Picture 2"/>
          <p:cNvPicPr>
            <a:picLocks noGrp="1" noChangeAspect="1" noChangeArrowheads="1"/>
          </p:cNvPicPr>
          <p:nvPr>
            <p:ph idx="1"/>
          </p:nvPr>
        </p:nvPicPr>
        <p:blipFill>
          <a:blip r:embed="rId2"/>
          <a:srcRect/>
          <a:stretch>
            <a:fillRect/>
          </a:stretch>
        </p:blipFill>
        <p:spPr bwMode="auto">
          <a:xfrm>
            <a:off x="3548591" y="790311"/>
            <a:ext cx="4782609" cy="5555846"/>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Date Placeholder 1"/>
          <p:cNvSpPr>
            <a:spLocks noGrp="1"/>
          </p:cNvSpPr>
          <p:nvPr>
            <p:ph type="dt" sz="half" idx="10"/>
          </p:nvPr>
        </p:nvSpPr>
        <p:spPr/>
        <p:txBody>
          <a:bodyPr/>
          <a:lstStyle/>
          <a:p>
            <a:fld id="{E5220AFB-4871-42EB-80A6-72D25AABFC74}" type="datetime1">
              <a:rPr lang="en-US" smtClean="0"/>
              <a:pPr/>
              <a:t>8/17/2022</a:t>
            </a:fld>
            <a:endParaRPr lang="en-US"/>
          </a:p>
        </p:txBody>
      </p:sp>
      <p:sp>
        <p:nvSpPr>
          <p:cNvPr id="1049015" name="Footer Placeholder 2"/>
          <p:cNvSpPr>
            <a:spLocks noGrp="1"/>
          </p:cNvSpPr>
          <p:nvPr>
            <p:ph type="ftr" sz="quarter" idx="11"/>
          </p:nvPr>
        </p:nvSpPr>
        <p:spPr/>
        <p:txBody>
          <a:bodyPr/>
          <a:lstStyle/>
          <a:p>
            <a:r>
              <a:rPr lang="en-US" smtClean="0"/>
              <a:t>Unit-1/CS/SYBTECH/MITWPU/SRG</a:t>
            </a:r>
            <a:endParaRPr lang="en-US"/>
          </a:p>
        </p:txBody>
      </p:sp>
      <p:pic>
        <p:nvPicPr>
          <p:cNvPr id="2097239" name="Picture 3"/>
          <p:cNvPicPr>
            <a:picLocks noChangeAspect="1"/>
          </p:cNvPicPr>
          <p:nvPr/>
        </p:nvPicPr>
        <p:blipFill>
          <a:blip r:embed="rId2" cstate="print"/>
          <a:stretch>
            <a:fillRect/>
          </a:stretch>
        </p:blipFill>
        <p:spPr>
          <a:xfrm>
            <a:off x="996286" y="109073"/>
            <a:ext cx="8095680" cy="6017807"/>
          </a:xfrm>
          <a:prstGeom prst="rect">
            <a:avLst/>
          </a:prstGeom>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pic>
        <p:nvPicPr>
          <p:cNvPr id="137218" name="Picture 2"/>
          <p:cNvPicPr>
            <a:picLocks noChangeAspect="1" noChangeArrowheads="1"/>
          </p:cNvPicPr>
          <p:nvPr/>
        </p:nvPicPr>
        <p:blipFill>
          <a:blip r:embed="rId2"/>
          <a:srcRect/>
          <a:stretch>
            <a:fillRect/>
          </a:stretch>
        </p:blipFill>
        <p:spPr bwMode="auto">
          <a:xfrm>
            <a:off x="2052638" y="1490663"/>
            <a:ext cx="8086725" cy="38766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terms used in signal flow graph</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Node</a:t>
            </a:r>
          </a:p>
          <a:p>
            <a:r>
              <a:rPr lang="en-US" dirty="0" smtClean="0"/>
              <a:t>Input node</a:t>
            </a:r>
          </a:p>
          <a:p>
            <a:r>
              <a:rPr lang="en-US" dirty="0" smtClean="0"/>
              <a:t>Output node</a:t>
            </a:r>
          </a:p>
          <a:p>
            <a:r>
              <a:rPr lang="en-US" dirty="0" smtClean="0"/>
              <a:t>Mixed node</a:t>
            </a:r>
          </a:p>
          <a:p>
            <a:r>
              <a:rPr lang="en-US" dirty="0" smtClean="0"/>
              <a:t>Branch</a:t>
            </a:r>
          </a:p>
          <a:p>
            <a:r>
              <a:rPr lang="en-US" dirty="0" smtClean="0"/>
              <a:t>Path</a:t>
            </a:r>
          </a:p>
          <a:p>
            <a:r>
              <a:rPr lang="en-US" dirty="0" smtClean="0"/>
              <a:t>Forward path</a:t>
            </a:r>
          </a:p>
          <a:p>
            <a:r>
              <a:rPr lang="en-US" dirty="0" smtClean="0"/>
              <a:t>Forward gain/ forward transmittance</a:t>
            </a:r>
          </a:p>
          <a:p>
            <a:r>
              <a:rPr lang="en-US" dirty="0" smtClean="0"/>
              <a:t>Loop </a:t>
            </a:r>
          </a:p>
          <a:p>
            <a:r>
              <a:rPr lang="en-US" dirty="0" smtClean="0"/>
              <a:t>Forward loop</a:t>
            </a:r>
          </a:p>
          <a:p>
            <a:r>
              <a:rPr lang="en-US" dirty="0" smtClean="0"/>
              <a:t>Forward loop gain</a:t>
            </a:r>
          </a:p>
          <a:p>
            <a:r>
              <a:rPr lang="en-US" dirty="0" smtClean="0"/>
              <a:t>Self loop</a:t>
            </a:r>
          </a:p>
          <a:p>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0875"/>
          </a:xfrm>
        </p:spPr>
        <p:txBody>
          <a:bodyPr>
            <a:normAutofit fontScale="90000"/>
          </a:bodyPr>
          <a:lstStyle/>
          <a:p>
            <a:endParaRPr lang="en-US" dirty="0"/>
          </a:p>
        </p:txBody>
      </p:sp>
      <p:sp>
        <p:nvSpPr>
          <p:cNvPr id="4" name="Content Placeholder 3"/>
          <p:cNvSpPr>
            <a:spLocks noGrp="1"/>
          </p:cNvSpPr>
          <p:nvPr>
            <p:ph sz="half" idx="2"/>
          </p:nvPr>
        </p:nvSpPr>
        <p:spPr>
          <a:xfrm>
            <a:off x="6172200" y="431800"/>
            <a:ext cx="5181600" cy="5745163"/>
          </a:xfrm>
        </p:spPr>
        <p:txBody>
          <a:bodyPr>
            <a:normAutofit fontScale="85000" lnSpcReduction="10000"/>
          </a:bodyPr>
          <a:lstStyle/>
          <a:p>
            <a:pPr>
              <a:buNone/>
            </a:pPr>
            <a:r>
              <a:rPr lang="en-US" dirty="0" smtClean="0"/>
              <a:t>Node: x</a:t>
            </a:r>
            <a:r>
              <a:rPr lang="en-US" baseline="-25000" dirty="0" smtClean="0"/>
              <a:t>1</a:t>
            </a:r>
            <a:r>
              <a:rPr lang="en-US" dirty="0" smtClean="0"/>
              <a:t> to x</a:t>
            </a:r>
            <a:r>
              <a:rPr lang="en-US" baseline="-25000" dirty="0" smtClean="0"/>
              <a:t>8</a:t>
            </a:r>
            <a:r>
              <a:rPr lang="en-US" dirty="0" smtClean="0"/>
              <a:t> are nodes.</a:t>
            </a:r>
          </a:p>
          <a:p>
            <a:pPr>
              <a:buNone/>
            </a:pPr>
            <a:r>
              <a:rPr lang="en-US" dirty="0" smtClean="0"/>
              <a:t>Input node or source: x</a:t>
            </a:r>
            <a:r>
              <a:rPr lang="en-US" baseline="-25000" dirty="0" smtClean="0"/>
              <a:t>1</a:t>
            </a:r>
            <a:r>
              <a:rPr lang="en-US" dirty="0" smtClean="0"/>
              <a:t> </a:t>
            </a:r>
          </a:p>
          <a:p>
            <a:pPr>
              <a:buNone/>
            </a:pPr>
            <a:r>
              <a:rPr lang="en-US" b="1" dirty="0" smtClean="0"/>
              <a:t>Output node or sink :</a:t>
            </a:r>
            <a:r>
              <a:rPr lang="en-US" dirty="0" smtClean="0"/>
              <a:t> x</a:t>
            </a:r>
            <a:r>
              <a:rPr lang="en-US" baseline="-25000" dirty="0" smtClean="0"/>
              <a:t>8</a:t>
            </a:r>
            <a:r>
              <a:rPr lang="en-US" dirty="0" smtClean="0"/>
              <a:t> </a:t>
            </a:r>
          </a:p>
          <a:p>
            <a:pPr>
              <a:buNone/>
            </a:pPr>
            <a:r>
              <a:rPr lang="en-US" b="1" dirty="0" smtClean="0"/>
              <a:t>Mixed node :</a:t>
            </a:r>
            <a:r>
              <a:rPr lang="en-US" dirty="0" smtClean="0"/>
              <a:t> x</a:t>
            </a:r>
            <a:r>
              <a:rPr lang="en-US" baseline="-25000" dirty="0" smtClean="0"/>
              <a:t>2</a:t>
            </a:r>
            <a:r>
              <a:rPr lang="en-US" dirty="0" smtClean="0"/>
              <a:t> to x</a:t>
            </a:r>
            <a:r>
              <a:rPr lang="en-US" baseline="-25000" dirty="0" smtClean="0"/>
              <a:t>7</a:t>
            </a:r>
            <a:endParaRPr lang="en-US" dirty="0" smtClean="0"/>
          </a:p>
          <a:p>
            <a:pPr>
              <a:buNone/>
            </a:pPr>
            <a:r>
              <a:rPr lang="en-US" b="1" dirty="0" smtClean="0"/>
              <a:t> Branch :</a:t>
            </a:r>
          </a:p>
          <a:p>
            <a:pPr>
              <a:buNone/>
            </a:pPr>
            <a:r>
              <a:rPr lang="en-US" b="1" dirty="0" smtClean="0"/>
              <a:t>Transmittance /gain: </a:t>
            </a:r>
            <a:r>
              <a:rPr lang="en-US" dirty="0" smtClean="0"/>
              <a:t> ‘a’ to ‘j’ </a:t>
            </a:r>
          </a:p>
          <a:p>
            <a:pPr>
              <a:buNone/>
            </a:pPr>
            <a:r>
              <a:rPr lang="en-US" b="1" dirty="0" smtClean="0"/>
              <a:t>Forward path:</a:t>
            </a:r>
            <a:r>
              <a:rPr lang="en-US" dirty="0" smtClean="0"/>
              <a:t> x</a:t>
            </a:r>
            <a:r>
              <a:rPr lang="en-US" baseline="-25000" dirty="0" smtClean="0"/>
              <a:t>6</a:t>
            </a:r>
            <a:r>
              <a:rPr lang="en-US" b="1" dirty="0" smtClean="0"/>
              <a:t> </a:t>
            </a:r>
            <a:r>
              <a:rPr lang="en-US" dirty="0" smtClean="0"/>
              <a:t>– x</a:t>
            </a:r>
            <a:r>
              <a:rPr lang="en-US" baseline="-25000" dirty="0" smtClean="0"/>
              <a:t>7</a:t>
            </a:r>
            <a:r>
              <a:rPr lang="en-US" dirty="0" smtClean="0"/>
              <a:t>– x</a:t>
            </a:r>
            <a:r>
              <a:rPr lang="en-US" baseline="-25000" dirty="0" smtClean="0"/>
              <a:t>8</a:t>
            </a:r>
            <a:endParaRPr lang="en-US" dirty="0" smtClean="0"/>
          </a:p>
          <a:p>
            <a:pPr>
              <a:buNone/>
            </a:pPr>
            <a:r>
              <a:rPr lang="en-US" b="1" dirty="0" smtClean="0"/>
              <a:t>Feedback loop</a:t>
            </a:r>
            <a:r>
              <a:rPr lang="en-US" dirty="0" smtClean="0"/>
              <a:t>: x</a:t>
            </a:r>
            <a:r>
              <a:rPr lang="en-US" baseline="-25000" dirty="0" smtClean="0"/>
              <a:t>2 </a:t>
            </a:r>
            <a:r>
              <a:rPr lang="en-US" dirty="0" smtClean="0"/>
              <a:t>to x</a:t>
            </a:r>
            <a:r>
              <a:rPr lang="en-US" baseline="-25000" dirty="0" smtClean="0"/>
              <a:t>6</a:t>
            </a:r>
            <a:r>
              <a:rPr lang="en-US" dirty="0" smtClean="0"/>
              <a:t> then back to x</a:t>
            </a:r>
            <a:r>
              <a:rPr lang="en-US" baseline="-25000" dirty="0" smtClean="0"/>
              <a:t>2</a:t>
            </a:r>
            <a:endParaRPr lang="en-US" dirty="0" smtClean="0"/>
          </a:p>
          <a:p>
            <a:pPr>
              <a:buNone/>
            </a:pPr>
            <a:r>
              <a:rPr lang="en-US" b="1" dirty="0" smtClean="0"/>
              <a:t>Self-loop :</a:t>
            </a:r>
            <a:r>
              <a:rPr lang="en-US" dirty="0" smtClean="0"/>
              <a:t> x</a:t>
            </a:r>
            <a:r>
              <a:rPr lang="en-US" baseline="-25000" dirty="0" smtClean="0"/>
              <a:t>5</a:t>
            </a:r>
            <a:r>
              <a:rPr lang="en-US" dirty="0" smtClean="0"/>
              <a:t> having gain f.</a:t>
            </a:r>
          </a:p>
          <a:p>
            <a:pPr>
              <a:buNone/>
            </a:pPr>
            <a:r>
              <a:rPr lang="en-US" b="1" dirty="0" smtClean="0"/>
              <a:t>Path gain</a:t>
            </a:r>
            <a:r>
              <a:rPr lang="en-US" dirty="0" smtClean="0"/>
              <a:t>: </a:t>
            </a:r>
            <a:r>
              <a:rPr lang="en-US" dirty="0" err="1" smtClean="0"/>
              <a:t>i</a:t>
            </a:r>
            <a:r>
              <a:rPr lang="en-US" dirty="0" smtClean="0"/>
              <a:t>*j is path gain for forward path, x</a:t>
            </a:r>
            <a:r>
              <a:rPr lang="en-US" baseline="-25000" dirty="0" smtClean="0"/>
              <a:t>6</a:t>
            </a:r>
            <a:r>
              <a:rPr lang="en-US" dirty="0" smtClean="0"/>
              <a:t> to x</a:t>
            </a:r>
            <a:r>
              <a:rPr lang="en-US" baseline="-25000" dirty="0" smtClean="0"/>
              <a:t>8</a:t>
            </a:r>
            <a:r>
              <a:rPr lang="en-US" dirty="0" smtClean="0"/>
              <a:t>.</a:t>
            </a:r>
          </a:p>
          <a:p>
            <a:pPr>
              <a:buNone/>
            </a:pPr>
            <a:r>
              <a:rPr lang="en-US" b="1" dirty="0" smtClean="0"/>
              <a:t>Loop gain</a:t>
            </a:r>
            <a:r>
              <a:rPr lang="en-US" dirty="0" smtClean="0"/>
              <a:t>: loop forming between</a:t>
            </a:r>
          </a:p>
          <a:p>
            <a:pPr>
              <a:buNone/>
            </a:pPr>
            <a:r>
              <a:rPr lang="en-US" dirty="0" smtClean="0"/>
              <a:t> x</a:t>
            </a:r>
            <a:r>
              <a:rPr lang="en-US" baseline="-25000" dirty="0" smtClean="0"/>
              <a:t>3</a:t>
            </a:r>
            <a:r>
              <a:rPr lang="en-US" dirty="0" smtClean="0"/>
              <a:t>and x</a:t>
            </a:r>
            <a:r>
              <a:rPr lang="en-US" baseline="-25000" dirty="0" smtClean="0"/>
              <a:t>4</a:t>
            </a:r>
            <a:r>
              <a:rPr lang="en-US" dirty="0" smtClean="0"/>
              <a:t> the gain is c*d.</a:t>
            </a:r>
          </a:p>
          <a:p>
            <a:pPr>
              <a:buNone/>
            </a:pPr>
            <a:r>
              <a:rPr lang="en-US" b="1" dirty="0" smtClean="0"/>
              <a:t> Non-touching loops</a:t>
            </a:r>
            <a:r>
              <a:rPr lang="en-US" dirty="0" smtClean="0"/>
              <a:t>: .</a:t>
            </a:r>
          </a:p>
          <a:p>
            <a:pPr>
              <a:buNone/>
            </a:pPr>
            <a:endParaRPr lang="en-US" dirty="0" smtClean="0"/>
          </a:p>
          <a:p>
            <a:pPr>
              <a:buNone/>
            </a:pPr>
            <a:endParaRPr lang="en-US" dirty="0" smtClean="0"/>
          </a:p>
          <a:p>
            <a:pPr>
              <a:buNone/>
            </a:pPr>
            <a:endParaRPr lang="en-US" dirty="0"/>
          </a:p>
        </p:txBody>
      </p:sp>
      <p:sp>
        <p:nvSpPr>
          <p:cNvPr id="5" name="Date Placeholder 4"/>
          <p:cNvSpPr>
            <a:spLocks noGrp="1"/>
          </p:cNvSpPr>
          <p:nvPr>
            <p:ph type="dt" sz="half" idx="10"/>
          </p:nvPr>
        </p:nvSpPr>
        <p:spPr/>
        <p:txBody>
          <a:bodyPr/>
          <a:lstStyle/>
          <a:p>
            <a:fld id="{2174BD07-2464-48F3-9040-0A788CD43306}" type="datetime1">
              <a:rPr lang="en-US" smtClean="0"/>
              <a:pPr/>
              <a:t>8/17/2022</a:t>
            </a:fld>
            <a:endParaRPr lang="en-US"/>
          </a:p>
        </p:txBody>
      </p:sp>
      <p:sp>
        <p:nvSpPr>
          <p:cNvPr id="6" name="Footer Placeholder 5"/>
          <p:cNvSpPr>
            <a:spLocks noGrp="1"/>
          </p:cNvSpPr>
          <p:nvPr>
            <p:ph type="ftr" sz="quarter" idx="11"/>
          </p:nvPr>
        </p:nvSpPr>
        <p:spPr/>
        <p:txBody>
          <a:bodyPr/>
          <a:lstStyle/>
          <a:p>
            <a:r>
              <a:rPr lang="en-US" smtClean="0"/>
              <a:t>Unit-1/CS/SYBTECH/MITWPU/SRG</a:t>
            </a:r>
            <a:endParaRPr lang="en-US"/>
          </a:p>
        </p:txBody>
      </p:sp>
      <p:pic>
        <p:nvPicPr>
          <p:cNvPr id="140290" name="Picture 2"/>
          <p:cNvPicPr>
            <a:picLocks noGrp="1" noChangeAspect="1" noChangeArrowheads="1"/>
          </p:cNvPicPr>
          <p:nvPr>
            <p:ph sz="half" idx="1"/>
          </p:nvPr>
        </p:nvPicPr>
        <p:blipFill>
          <a:blip r:embed="rId2"/>
          <a:srcRect/>
          <a:stretch>
            <a:fillRect/>
          </a:stretch>
        </p:blipFill>
        <p:spPr bwMode="auto">
          <a:xfrm>
            <a:off x="635000" y="243968"/>
            <a:ext cx="5291668" cy="1867252"/>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 calcmode="lin" valueType="num">
                                      <p:cBhvr additive="base">
                                        <p:cTn id="6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txEl>
                                              <p:pRg st="11" end="11"/>
                                            </p:txEl>
                                          </p:spTgt>
                                        </p:tgtEl>
                                        <p:attrNameLst>
                                          <p:attrName>style.visibility</p:attrName>
                                        </p:attrNameLst>
                                      </p:cBhvr>
                                      <p:to>
                                        <p:strVal val="visible"/>
                                      </p:to>
                                    </p:set>
                                    <p:anim calcmode="lin" valueType="num">
                                      <p:cBhvr additive="base">
                                        <p:cTn id="7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
                                            <p:txEl>
                                              <p:pRg st="12" end="12"/>
                                            </p:txEl>
                                          </p:spTgt>
                                        </p:tgtEl>
                                        <p:attrNameLst>
                                          <p:attrName>style.visibility</p:attrName>
                                        </p:attrNameLst>
                                      </p:cBhvr>
                                      <p:to>
                                        <p:strVal val="visible"/>
                                      </p:to>
                                    </p:set>
                                    <p:anim calcmode="lin" valueType="num">
                                      <p:cBhvr additive="base">
                                        <p:cTn id="7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1"/>
          <p:cNvSpPr>
            <a:spLocks noGrp="1"/>
          </p:cNvSpPr>
          <p:nvPr>
            <p:ph type="title"/>
          </p:nvPr>
        </p:nvSpPr>
        <p:spPr/>
        <p:txBody>
          <a:bodyPr/>
          <a:lstStyle/>
          <a:p>
            <a:r>
              <a:rPr lang="en-US" dirty="0" smtClean="0"/>
              <a:t>Need of control system.</a:t>
            </a:r>
            <a:endParaRPr lang="en-US" dirty="0"/>
          </a:p>
        </p:txBody>
      </p:sp>
      <p:sp>
        <p:nvSpPr>
          <p:cNvPr id="1048675" name="Content Placeholder 2"/>
          <p:cNvSpPr>
            <a:spLocks noGrp="1"/>
          </p:cNvSpPr>
          <p:nvPr>
            <p:ph idx="1"/>
          </p:nvPr>
        </p:nvSpPr>
        <p:spPr/>
        <p:txBody>
          <a:bodyPr>
            <a:normAutofit/>
          </a:bodyPr>
          <a:lstStyle/>
          <a:p>
            <a:r>
              <a:rPr lang="en-US" sz="3600" dirty="0" smtClean="0"/>
              <a:t>Power Amplification</a:t>
            </a:r>
          </a:p>
          <a:p>
            <a:r>
              <a:rPr lang="en-US" sz="3600" dirty="0" smtClean="0"/>
              <a:t>Remote Control</a:t>
            </a:r>
          </a:p>
          <a:p>
            <a:r>
              <a:rPr lang="en-US" sz="3600" dirty="0" smtClean="0"/>
              <a:t>Convenience</a:t>
            </a:r>
            <a:endParaRPr lang="en-US" sz="3600" dirty="0"/>
          </a:p>
        </p:txBody>
      </p:sp>
      <p:sp>
        <p:nvSpPr>
          <p:cNvPr id="1048676" name="Date Placeholder 3"/>
          <p:cNvSpPr>
            <a:spLocks noGrp="1"/>
          </p:cNvSpPr>
          <p:nvPr>
            <p:ph type="dt" sz="half" idx="10"/>
          </p:nvPr>
        </p:nvSpPr>
        <p:spPr/>
        <p:txBody>
          <a:bodyPr/>
          <a:lstStyle/>
          <a:p>
            <a:fld id="{DA92F5A9-5986-413E-90D4-40D4C7745D3F}" type="datetime1">
              <a:rPr lang="en-US" smtClean="0"/>
              <a:pPr/>
              <a:t>8/17/2022</a:t>
            </a:fld>
            <a:endParaRPr lang="en-US"/>
          </a:p>
        </p:txBody>
      </p:sp>
      <p:sp>
        <p:nvSpPr>
          <p:cNvPr id="1048677"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74"/>
                                        </p:tgtEl>
                                        <p:attrNameLst>
                                          <p:attrName>style.visibility</p:attrName>
                                        </p:attrNameLst>
                                      </p:cBhvr>
                                      <p:to>
                                        <p:strVal val="visible"/>
                                      </p:to>
                                    </p:set>
                                    <p:anim calcmode="lin" valueType="num">
                                      <p:cBhvr additive="base">
                                        <p:cTn id="7" dur="500" fill="hold"/>
                                        <p:tgtEl>
                                          <p:spTgt spid="1048674"/>
                                        </p:tgtEl>
                                        <p:attrNameLst>
                                          <p:attrName>ppt_x</p:attrName>
                                        </p:attrNameLst>
                                      </p:cBhvr>
                                      <p:tavLst>
                                        <p:tav tm="0">
                                          <p:val>
                                            <p:strVal val="#ppt_x"/>
                                          </p:val>
                                        </p:tav>
                                        <p:tav tm="100000">
                                          <p:val>
                                            <p:strVal val="#ppt_x"/>
                                          </p:val>
                                        </p:tav>
                                      </p:tavLst>
                                    </p:anim>
                                    <p:anim calcmode="lin" valueType="num">
                                      <p:cBhvr additive="base">
                                        <p:cTn id="8" dur="500" fill="hold"/>
                                        <p:tgtEl>
                                          <p:spTgt spid="10486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675">
                                            <p:txEl>
                                              <p:pRg st="0" end="0"/>
                                            </p:txEl>
                                          </p:spTgt>
                                        </p:tgtEl>
                                        <p:attrNameLst>
                                          <p:attrName>style.visibility</p:attrName>
                                        </p:attrNameLst>
                                      </p:cBhvr>
                                      <p:to>
                                        <p:strVal val="visible"/>
                                      </p:to>
                                    </p:set>
                                    <p:anim calcmode="lin" valueType="num">
                                      <p:cBhvr additive="base">
                                        <p:cTn id="13" dur="500" fill="hold"/>
                                        <p:tgtEl>
                                          <p:spTgt spid="104867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67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48675">
                                            <p:txEl>
                                              <p:pRg st="1" end="1"/>
                                            </p:txEl>
                                          </p:spTgt>
                                        </p:tgtEl>
                                        <p:attrNameLst>
                                          <p:attrName>style.visibility</p:attrName>
                                        </p:attrNameLst>
                                      </p:cBhvr>
                                      <p:to>
                                        <p:strVal val="visible"/>
                                      </p:to>
                                    </p:set>
                                    <p:anim calcmode="lin" valueType="num">
                                      <p:cBhvr additive="base">
                                        <p:cTn id="17" dur="500" fill="hold"/>
                                        <p:tgtEl>
                                          <p:spTgt spid="104867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4867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48675">
                                            <p:txEl>
                                              <p:pRg st="2" end="2"/>
                                            </p:txEl>
                                          </p:spTgt>
                                        </p:tgtEl>
                                        <p:attrNameLst>
                                          <p:attrName>style.visibility</p:attrName>
                                        </p:attrNameLst>
                                      </p:cBhvr>
                                      <p:to>
                                        <p:strVal val="visible"/>
                                      </p:to>
                                    </p:set>
                                    <p:anim calcmode="lin" valueType="num">
                                      <p:cBhvr additive="base">
                                        <p:cTn id="21" dur="500" fill="hold"/>
                                        <p:tgtEl>
                                          <p:spTgt spid="104867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4867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4" grpId="0"/>
      <p:bldP spid="1048675" grpId="0" build="allAtOnce"/>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8" name="Content Placeholder 2"/>
          <p:cNvSpPr>
            <a:spLocks noGrp="1"/>
          </p:cNvSpPr>
          <p:nvPr>
            <p:ph idx="1"/>
          </p:nvPr>
        </p:nvSpPr>
        <p:spPr>
          <a:xfrm>
            <a:off x="690348" y="1320658"/>
            <a:ext cx="10515600" cy="4351338"/>
          </a:xfrm>
        </p:spPr>
        <p:txBody>
          <a:bodyPr>
            <a:normAutofit/>
          </a:bodyPr>
          <a:lstStyle/>
          <a:p>
            <a:pPr algn="just">
              <a:lnSpc>
                <a:spcPct val="110000"/>
              </a:lnSpc>
            </a:pPr>
            <a:r>
              <a:rPr lang="en-US" dirty="0">
                <a:latin typeface="Cambria" panose="02040503050406030204" pitchFamily="18" charset="0"/>
              </a:rPr>
              <a:t>Signal flow graph is a </a:t>
            </a:r>
            <a:r>
              <a:rPr lang="en-US" dirty="0">
                <a:solidFill>
                  <a:srgbClr val="FF0000"/>
                </a:solidFill>
                <a:latin typeface="Cambria" panose="02040503050406030204" pitchFamily="18" charset="0"/>
              </a:rPr>
              <a:t>graphical representation </a:t>
            </a:r>
            <a:r>
              <a:rPr lang="en-US" dirty="0">
                <a:latin typeface="Cambria" panose="02040503050406030204" pitchFamily="18" charset="0"/>
              </a:rPr>
              <a:t>of algebraic equations. </a:t>
            </a:r>
            <a:endParaRPr lang="en-US" dirty="0" smtClean="0">
              <a:latin typeface="Cambria" panose="02040503050406030204" pitchFamily="18" charset="0"/>
            </a:endParaRPr>
          </a:p>
          <a:p>
            <a:pPr algn="just">
              <a:lnSpc>
                <a:spcPct val="110000"/>
              </a:lnSpc>
            </a:pPr>
            <a:r>
              <a:rPr lang="en-US" dirty="0">
                <a:latin typeface="Cambria" panose="02040503050406030204" pitchFamily="18" charset="0"/>
              </a:rPr>
              <a:t>A specialized </a:t>
            </a:r>
            <a:r>
              <a:rPr lang="en-US" dirty="0">
                <a:latin typeface="Cambria" panose="02040503050406030204" pitchFamily="18" charset="0"/>
                <a:hlinkClick r:id="rId2" tooltip="Flow graph (mathematics)"/>
              </a:rPr>
              <a:t>flow graph</a:t>
            </a:r>
            <a:r>
              <a:rPr lang="en-US" dirty="0">
                <a:latin typeface="Cambria" panose="02040503050406030204" pitchFamily="18" charset="0"/>
              </a:rPr>
              <a:t>, a </a:t>
            </a:r>
            <a:r>
              <a:rPr lang="en-US" dirty="0">
                <a:latin typeface="Cambria" panose="02040503050406030204" pitchFamily="18" charset="0"/>
                <a:hlinkClick r:id="rId3" tooltip="Directed graph"/>
              </a:rPr>
              <a:t>directed graph</a:t>
            </a:r>
            <a:r>
              <a:rPr lang="en-US" dirty="0">
                <a:latin typeface="Cambria" panose="02040503050406030204" pitchFamily="18" charset="0"/>
              </a:rPr>
              <a:t> in which nodes represent system variables, and branches (edges, arcs, or arrows) represent functional connections between pairs of nodes.</a:t>
            </a:r>
            <a:r>
              <a:rPr lang="en-US" dirty="0"/>
              <a:t> </a:t>
            </a:r>
            <a:endParaRPr lang="en-US" dirty="0">
              <a:latin typeface="Cambria" panose="02040503050406030204" pitchFamily="18" charset="0"/>
            </a:endParaRPr>
          </a:p>
        </p:txBody>
      </p:sp>
      <p:sp>
        <p:nvSpPr>
          <p:cNvPr id="1048989" name="Date Placeholder 3"/>
          <p:cNvSpPr>
            <a:spLocks noGrp="1"/>
          </p:cNvSpPr>
          <p:nvPr>
            <p:ph type="dt" sz="half" idx="10"/>
          </p:nvPr>
        </p:nvSpPr>
        <p:spPr/>
        <p:txBody>
          <a:bodyPr/>
          <a:lstStyle/>
          <a:p>
            <a:fld id="{3AA029E3-AF6F-4488-89FF-A3C64BC9CE2E}" type="datetime1">
              <a:rPr lang="en-US" smtClean="0"/>
              <a:pPr/>
              <a:t>8/17/2022</a:t>
            </a:fld>
            <a:endParaRPr lang="en-US"/>
          </a:p>
        </p:txBody>
      </p:sp>
      <p:sp>
        <p:nvSpPr>
          <p:cNvPr id="1048990" name="Footer Placeholder 4"/>
          <p:cNvSpPr>
            <a:spLocks noGrp="1"/>
          </p:cNvSpPr>
          <p:nvPr>
            <p:ph type="ftr" sz="quarter" idx="11"/>
          </p:nvPr>
        </p:nvSpPr>
        <p:spPr/>
        <p:txBody>
          <a:bodyPr/>
          <a:lstStyle/>
          <a:p>
            <a:r>
              <a:rPr lang="en-US" smtClean="0"/>
              <a:t>Unit-1/CS/SYBTECH/MITWPU/SRG</a:t>
            </a:r>
            <a:endParaRPr lang="en-US"/>
          </a:p>
        </p:txBody>
      </p:sp>
      <p:sp>
        <p:nvSpPr>
          <p:cNvPr id="1048991" name="Title 1"/>
          <p:cNvSpPr txBox="1"/>
          <p:nvPr/>
        </p:nvSpPr>
        <p:spPr>
          <a:xfrm>
            <a:off x="690348" y="28983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Signal flow graph</a:t>
            </a:r>
            <a:endParaRPr lang="en-US" sz="4000" dirty="0">
              <a:solidFill>
                <a:srgbClr val="FF0000"/>
              </a:solidFill>
              <a:latin typeface="Cambria" panose="02040503050406030204" pitchFamily="18" charset="0"/>
            </a:endParaRPr>
          </a:p>
        </p:txBody>
      </p:sp>
      <p:pic>
        <p:nvPicPr>
          <p:cNvPr id="2097234" name="Picture 6"/>
          <p:cNvPicPr>
            <a:picLocks noChangeAspect="1"/>
          </p:cNvPicPr>
          <p:nvPr/>
        </p:nvPicPr>
        <p:blipFill>
          <a:blip r:embed="rId4" cstate="print"/>
          <a:stretch>
            <a:fillRect/>
          </a:stretch>
        </p:blipFill>
        <p:spPr>
          <a:xfrm>
            <a:off x="3358486" y="4165766"/>
            <a:ext cx="6099412" cy="1967060"/>
          </a:xfrm>
          <a:prstGeom prst="rect">
            <a:avLst/>
          </a:prstGeom>
        </p:spPr>
      </p:pic>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2" name="Content Placeholder 2"/>
          <p:cNvSpPr>
            <a:spLocks noGrp="1"/>
          </p:cNvSpPr>
          <p:nvPr>
            <p:ph idx="1"/>
          </p:nvPr>
        </p:nvSpPr>
        <p:spPr>
          <a:xfrm>
            <a:off x="690348" y="1361600"/>
            <a:ext cx="10515600" cy="4711653"/>
          </a:xfrm>
        </p:spPr>
        <p:txBody>
          <a:bodyPr>
            <a:normAutofit fontScale="89643" lnSpcReduction="20000"/>
          </a:bodyPr>
          <a:lstStyle/>
          <a:p>
            <a:pPr marL="0" indent="0" algn="just">
              <a:buNone/>
            </a:pPr>
            <a:r>
              <a:rPr lang="en-US" b="1" u="sng" dirty="0" smtClean="0">
                <a:solidFill>
                  <a:srgbClr val="7030A0"/>
                </a:solidFill>
                <a:latin typeface="Cambria" panose="02040503050406030204" pitchFamily="18" charset="0"/>
              </a:rPr>
              <a:t>Node</a:t>
            </a:r>
            <a:r>
              <a:rPr lang="en-US" dirty="0">
                <a:solidFill>
                  <a:srgbClr val="7030A0"/>
                </a:solidFill>
                <a:latin typeface="Cambria" panose="02040503050406030204" pitchFamily="18" charset="0"/>
              </a:rPr>
              <a:t> </a:t>
            </a:r>
            <a:endParaRPr lang="en-US" dirty="0" smtClean="0">
              <a:solidFill>
                <a:srgbClr val="7030A0"/>
              </a:solidFill>
              <a:latin typeface="Cambria" panose="02040503050406030204" pitchFamily="18" charset="0"/>
            </a:endParaRPr>
          </a:p>
          <a:p>
            <a:pPr marL="0" indent="0" algn="just">
              <a:buNone/>
            </a:pPr>
            <a:r>
              <a:rPr lang="en-US" dirty="0" smtClean="0">
                <a:latin typeface="Cambria" panose="02040503050406030204" pitchFamily="18" charset="0"/>
              </a:rPr>
              <a:t>A </a:t>
            </a:r>
            <a:r>
              <a:rPr lang="en-US" dirty="0">
                <a:latin typeface="Cambria" panose="02040503050406030204" pitchFamily="18" charset="0"/>
              </a:rPr>
              <a:t>point which represents either a variable or a signal</a:t>
            </a:r>
            <a:r>
              <a:rPr lang="en-US" dirty="0" smtClean="0">
                <a:latin typeface="Cambria" panose="02040503050406030204" pitchFamily="18" charset="0"/>
              </a:rPr>
              <a:t>.</a:t>
            </a:r>
          </a:p>
          <a:p>
            <a:pPr marL="0" indent="0" algn="just">
              <a:buNone/>
            </a:pPr>
            <a:r>
              <a:rPr lang="en-US" dirty="0" smtClean="0">
                <a:latin typeface="Cambria" panose="02040503050406030204" pitchFamily="18" charset="0"/>
              </a:rPr>
              <a:t>There </a:t>
            </a:r>
            <a:r>
              <a:rPr lang="en-US" dirty="0">
                <a:latin typeface="Cambria" panose="02040503050406030204" pitchFamily="18" charset="0"/>
              </a:rPr>
              <a:t>are three types of nodes — input node, output node and mixed node.</a:t>
            </a:r>
          </a:p>
          <a:p>
            <a:pPr algn="just"/>
            <a:r>
              <a:rPr lang="en-US" b="1" dirty="0">
                <a:latin typeface="Cambria" panose="02040503050406030204" pitchFamily="18" charset="0"/>
              </a:rPr>
              <a:t>Input Node</a:t>
            </a:r>
            <a:r>
              <a:rPr lang="en-US" dirty="0">
                <a:latin typeface="Cambria" panose="02040503050406030204" pitchFamily="18" charset="0"/>
              </a:rPr>
              <a:t> − It is a node, which has </a:t>
            </a:r>
            <a:r>
              <a:rPr lang="en-US" dirty="0">
                <a:solidFill>
                  <a:srgbClr val="FF0000"/>
                </a:solidFill>
                <a:latin typeface="Cambria" panose="02040503050406030204" pitchFamily="18" charset="0"/>
              </a:rPr>
              <a:t>only outgoing branches.</a:t>
            </a:r>
          </a:p>
          <a:p>
            <a:pPr algn="just"/>
            <a:r>
              <a:rPr lang="en-US" b="1" dirty="0">
                <a:latin typeface="Cambria" panose="02040503050406030204" pitchFamily="18" charset="0"/>
              </a:rPr>
              <a:t>Output Node</a:t>
            </a:r>
            <a:r>
              <a:rPr lang="en-US" dirty="0">
                <a:latin typeface="Cambria" panose="02040503050406030204" pitchFamily="18" charset="0"/>
              </a:rPr>
              <a:t> − It is a node, which has </a:t>
            </a:r>
            <a:r>
              <a:rPr lang="en-US" dirty="0">
                <a:solidFill>
                  <a:srgbClr val="FF0000"/>
                </a:solidFill>
                <a:latin typeface="Cambria" panose="02040503050406030204" pitchFamily="18" charset="0"/>
              </a:rPr>
              <a:t>only incoming branches.</a:t>
            </a:r>
          </a:p>
          <a:p>
            <a:pPr algn="just"/>
            <a:r>
              <a:rPr lang="en-US" b="1" dirty="0">
                <a:latin typeface="Cambria" panose="02040503050406030204" pitchFamily="18" charset="0"/>
              </a:rPr>
              <a:t>Mixed Node</a:t>
            </a:r>
            <a:r>
              <a:rPr lang="en-US" dirty="0">
                <a:latin typeface="Cambria" panose="02040503050406030204" pitchFamily="18" charset="0"/>
              </a:rPr>
              <a:t> − It is a node, which has </a:t>
            </a:r>
            <a:r>
              <a:rPr lang="en-US" dirty="0">
                <a:solidFill>
                  <a:srgbClr val="FF0000"/>
                </a:solidFill>
                <a:latin typeface="Cambria" panose="02040503050406030204" pitchFamily="18" charset="0"/>
              </a:rPr>
              <a:t>both incoming and outgoing branches</a:t>
            </a:r>
            <a:r>
              <a:rPr lang="en-US" dirty="0" smtClean="0">
                <a:solidFill>
                  <a:srgbClr val="FF0000"/>
                </a:solidFill>
                <a:latin typeface="Cambria" panose="02040503050406030204" pitchFamily="18" charset="0"/>
              </a:rPr>
              <a:t>.</a:t>
            </a:r>
          </a:p>
          <a:p>
            <a:pPr marL="0" indent="0" algn="just">
              <a:buNone/>
            </a:pPr>
            <a:endParaRPr lang="en-US" dirty="0">
              <a:solidFill>
                <a:srgbClr val="FF0000"/>
              </a:solidFill>
              <a:latin typeface="Cambria" panose="02040503050406030204" pitchFamily="18" charset="0"/>
            </a:endParaRPr>
          </a:p>
          <a:p>
            <a:pPr marL="0" indent="0" algn="just">
              <a:buNone/>
            </a:pPr>
            <a:r>
              <a:rPr lang="en-US" b="1" u="sng" dirty="0">
                <a:solidFill>
                  <a:srgbClr val="7030A0"/>
                </a:solidFill>
                <a:latin typeface="Cambria" panose="02040503050406030204" pitchFamily="18" charset="0"/>
              </a:rPr>
              <a:t>Branch</a:t>
            </a:r>
          </a:p>
          <a:p>
            <a:pPr algn="just"/>
            <a:r>
              <a:rPr lang="en-US" b="1" dirty="0">
                <a:latin typeface="Cambria" panose="02040503050406030204" pitchFamily="18" charset="0"/>
              </a:rPr>
              <a:t>Branch</a:t>
            </a:r>
            <a:r>
              <a:rPr lang="en-US" dirty="0">
                <a:latin typeface="Cambria" panose="02040503050406030204" pitchFamily="18" charset="0"/>
              </a:rPr>
              <a:t> is a line segment which joins two nodes. It has both </a:t>
            </a:r>
            <a:r>
              <a:rPr lang="en-US" b="1" dirty="0">
                <a:latin typeface="Cambria" panose="02040503050406030204" pitchFamily="18" charset="0"/>
              </a:rPr>
              <a:t>gain</a:t>
            </a:r>
            <a:r>
              <a:rPr lang="en-US" dirty="0">
                <a:latin typeface="Cambria" panose="02040503050406030204" pitchFamily="18" charset="0"/>
              </a:rPr>
              <a:t> and </a:t>
            </a:r>
            <a:r>
              <a:rPr lang="en-US" b="1" dirty="0">
                <a:latin typeface="Cambria" panose="02040503050406030204" pitchFamily="18" charset="0"/>
              </a:rPr>
              <a:t>direction</a:t>
            </a:r>
            <a:r>
              <a:rPr lang="en-US" dirty="0">
                <a:latin typeface="Cambria" panose="02040503050406030204" pitchFamily="18" charset="0"/>
              </a:rPr>
              <a:t>. </a:t>
            </a:r>
            <a:endParaRPr lang="en-US" dirty="0" smtClean="0">
              <a:latin typeface="Cambria" panose="02040503050406030204" pitchFamily="18" charset="0"/>
            </a:endParaRPr>
          </a:p>
          <a:p>
            <a:pPr algn="just"/>
            <a:r>
              <a:rPr lang="en-US" dirty="0" smtClean="0">
                <a:latin typeface="Cambria" panose="02040503050406030204" pitchFamily="18" charset="0"/>
              </a:rPr>
              <a:t>For </a:t>
            </a:r>
            <a:r>
              <a:rPr lang="en-US" dirty="0">
                <a:latin typeface="Cambria" panose="02040503050406030204" pitchFamily="18" charset="0"/>
              </a:rPr>
              <a:t>example, there are four branches in the above signal flow graph. These branches have </a:t>
            </a:r>
            <a:r>
              <a:rPr lang="en-US" b="1" dirty="0">
                <a:latin typeface="Cambria" panose="02040503050406030204" pitchFamily="18" charset="0"/>
              </a:rPr>
              <a:t>gains</a:t>
            </a:r>
            <a:r>
              <a:rPr lang="en-US" dirty="0">
                <a:latin typeface="Cambria" panose="02040503050406030204" pitchFamily="18" charset="0"/>
              </a:rPr>
              <a:t> of </a:t>
            </a:r>
            <a:r>
              <a:rPr lang="en-US" b="1" dirty="0">
                <a:latin typeface="Cambria" panose="02040503050406030204" pitchFamily="18" charset="0"/>
              </a:rPr>
              <a:t>a, b, c</a:t>
            </a:r>
            <a:r>
              <a:rPr lang="en-US" dirty="0">
                <a:latin typeface="Cambria" panose="02040503050406030204" pitchFamily="18" charset="0"/>
              </a:rPr>
              <a:t> and </a:t>
            </a:r>
            <a:r>
              <a:rPr lang="en-US" b="1" dirty="0">
                <a:latin typeface="Cambria" panose="02040503050406030204" pitchFamily="18" charset="0"/>
              </a:rPr>
              <a:t>-d</a:t>
            </a:r>
            <a:r>
              <a:rPr lang="en-US" dirty="0" smtClean="0">
                <a:latin typeface="Cambria" panose="02040503050406030204" pitchFamily="18" charset="0"/>
              </a:rPr>
              <a:t>.</a:t>
            </a:r>
          </a:p>
          <a:p>
            <a:pPr algn="just"/>
            <a:endParaRPr lang="en-US" dirty="0">
              <a:latin typeface="Cambria" panose="02040503050406030204" pitchFamily="18" charset="0"/>
            </a:endParaRPr>
          </a:p>
          <a:p>
            <a:pPr marL="0" indent="0" algn="just">
              <a:buNone/>
            </a:pPr>
            <a:endParaRPr lang="en-US" dirty="0">
              <a:latin typeface="Cambria" panose="02040503050406030204" pitchFamily="18" charset="0"/>
            </a:endParaRPr>
          </a:p>
        </p:txBody>
      </p:sp>
      <p:sp>
        <p:nvSpPr>
          <p:cNvPr id="1048993" name="Date Placeholder 3"/>
          <p:cNvSpPr>
            <a:spLocks noGrp="1"/>
          </p:cNvSpPr>
          <p:nvPr>
            <p:ph type="dt" sz="half" idx="10"/>
          </p:nvPr>
        </p:nvSpPr>
        <p:spPr/>
        <p:txBody>
          <a:bodyPr/>
          <a:lstStyle/>
          <a:p>
            <a:fld id="{E8D458E0-D0E5-4632-9AC0-63A34A59FD7E}" type="datetime1">
              <a:rPr lang="en-US" smtClean="0"/>
              <a:pPr/>
              <a:t>8/17/2022</a:t>
            </a:fld>
            <a:endParaRPr lang="en-US"/>
          </a:p>
        </p:txBody>
      </p:sp>
      <p:sp>
        <p:nvSpPr>
          <p:cNvPr id="1048994" name="Footer Placeholder 4"/>
          <p:cNvSpPr>
            <a:spLocks noGrp="1"/>
          </p:cNvSpPr>
          <p:nvPr>
            <p:ph type="ftr" sz="quarter" idx="11"/>
          </p:nvPr>
        </p:nvSpPr>
        <p:spPr/>
        <p:txBody>
          <a:bodyPr/>
          <a:lstStyle/>
          <a:p>
            <a:r>
              <a:rPr lang="en-US" smtClean="0"/>
              <a:t>Unit-1/CS/SYBTECH/MITWPU/SRG</a:t>
            </a:r>
            <a:endParaRPr lang="en-US"/>
          </a:p>
        </p:txBody>
      </p:sp>
      <p:sp>
        <p:nvSpPr>
          <p:cNvPr id="1048995" name="Title 1"/>
          <p:cNvSpPr txBox="1"/>
          <p:nvPr/>
        </p:nvSpPr>
        <p:spPr>
          <a:xfrm>
            <a:off x="690348" y="28983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Basic </a:t>
            </a:r>
            <a:r>
              <a:rPr lang="en-US" sz="3600" b="1" dirty="0">
                <a:solidFill>
                  <a:srgbClr val="00B050"/>
                </a:solidFill>
                <a:latin typeface="Cambria" panose="02040503050406030204" pitchFamily="18" charset="0"/>
              </a:rPr>
              <a:t>Elements of Signal Flow Graph</a:t>
            </a:r>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2" name="Date Placeholder 3"/>
          <p:cNvSpPr>
            <a:spLocks noGrp="1"/>
          </p:cNvSpPr>
          <p:nvPr>
            <p:ph type="dt" sz="half" idx="10"/>
          </p:nvPr>
        </p:nvSpPr>
        <p:spPr/>
        <p:txBody>
          <a:bodyPr/>
          <a:lstStyle/>
          <a:p>
            <a:fld id="{B18AC5AF-3D4F-466F-A40C-7C5BFE742247}" type="datetime1">
              <a:rPr lang="en-US" smtClean="0"/>
              <a:pPr/>
              <a:t>8/17/2022</a:t>
            </a:fld>
            <a:endParaRPr lang="en-US"/>
          </a:p>
        </p:txBody>
      </p:sp>
      <p:sp>
        <p:nvSpPr>
          <p:cNvPr id="1049003" name="Footer Placeholder 4"/>
          <p:cNvSpPr>
            <a:spLocks noGrp="1"/>
          </p:cNvSpPr>
          <p:nvPr>
            <p:ph type="ftr" sz="quarter" idx="11"/>
          </p:nvPr>
        </p:nvSpPr>
        <p:spPr/>
        <p:txBody>
          <a:bodyPr/>
          <a:lstStyle/>
          <a:p>
            <a:r>
              <a:rPr lang="en-US" smtClean="0"/>
              <a:t>Unit-1/CS/SYBTECH/MITWPU/SRG</a:t>
            </a:r>
            <a:endParaRPr lang="en-US"/>
          </a:p>
        </p:txBody>
      </p:sp>
      <p:sp>
        <p:nvSpPr>
          <p:cNvPr id="1049004" name="Title 1"/>
          <p:cNvSpPr txBox="1"/>
          <p:nvPr/>
        </p:nvSpPr>
        <p:spPr>
          <a:xfrm>
            <a:off x="471984" y="71287"/>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Terms</a:t>
            </a:r>
            <a:r>
              <a:rPr lang="en-US" sz="4000" dirty="0" smtClean="0"/>
              <a:t> </a:t>
            </a:r>
            <a:r>
              <a:rPr lang="en-US" sz="3600" b="1" dirty="0" smtClean="0">
                <a:solidFill>
                  <a:srgbClr val="00B050"/>
                </a:solidFill>
                <a:latin typeface="Cambria" panose="02040503050406030204" pitchFamily="18" charset="0"/>
              </a:rPr>
              <a:t> </a:t>
            </a:r>
            <a:r>
              <a:rPr lang="en-US" sz="3600" b="1" dirty="0">
                <a:solidFill>
                  <a:srgbClr val="00B050"/>
                </a:solidFill>
                <a:latin typeface="Cambria" panose="02040503050406030204" pitchFamily="18" charset="0"/>
              </a:rPr>
              <a:t>used in linear </a:t>
            </a:r>
            <a:r>
              <a:rPr lang="en-US" sz="3600" b="1" dirty="0" smtClean="0">
                <a:solidFill>
                  <a:srgbClr val="00B050"/>
                </a:solidFill>
                <a:latin typeface="Cambria" panose="02040503050406030204" pitchFamily="18" charset="0"/>
              </a:rPr>
              <a:t>SFG</a:t>
            </a:r>
            <a:endParaRPr lang="en-US" sz="3600" b="1" dirty="0">
              <a:solidFill>
                <a:srgbClr val="00B050"/>
              </a:solidFill>
              <a:latin typeface="Cambria" panose="02040503050406030204" pitchFamily="18" charset="0"/>
            </a:endParaRPr>
          </a:p>
        </p:txBody>
      </p:sp>
      <p:sp>
        <p:nvSpPr>
          <p:cNvPr id="1049005" name="AutoShape 4" descr="\Delta =1-A+B-C+D-E+F......+\infty "/>
          <p:cNvSpPr>
            <a:spLocks noGrp="1" noChangeAspect="1" noChangeArrowheads="1"/>
          </p:cNvSpPr>
          <p:nvPr>
            <p:ph idx="1"/>
          </p:nvPr>
        </p:nvSpPr>
        <p:spPr bwMode="auto">
          <a:xfrm>
            <a:off x="471984" y="907349"/>
            <a:ext cx="10515600" cy="5814126"/>
          </a:xfrm>
          <a:prstGeom prst="rect">
            <a:avLst/>
          </a:prstGeom>
          <a:noFill/>
        </p:spPr>
        <p:txBody>
          <a:bodyPr vert="horz" wrap="square" lIns="91440" tIns="45720" rIns="91440" bIns="45720" numCol="1" anchor="t" anchorCtr="0" compatLnSpc="1">
            <a:prstTxWarp prst="textNoShape">
              <a:avLst/>
            </a:prstTxWarp>
            <a:noAutofit/>
          </a:bodyPr>
          <a:lstStyle/>
          <a:p>
            <a:pPr>
              <a:lnSpc>
                <a:spcPct val="150000"/>
              </a:lnSpc>
            </a:pPr>
            <a:r>
              <a:rPr lang="en-US" sz="2000" b="1" dirty="0">
                <a:latin typeface="Cambria" panose="02040503050406030204" pitchFamily="18" charset="0"/>
              </a:rPr>
              <a:t>Path.</a:t>
            </a:r>
            <a:r>
              <a:rPr lang="en-US" sz="2000" dirty="0">
                <a:latin typeface="Cambria" panose="02040503050406030204" pitchFamily="18" charset="0"/>
              </a:rPr>
              <a:t> A path is a continuous set of branches traversed in the direction indicated by the branch arrows.</a:t>
            </a:r>
          </a:p>
          <a:p>
            <a:pPr lvl="1">
              <a:lnSpc>
                <a:spcPct val="150000"/>
              </a:lnSpc>
            </a:pPr>
            <a:r>
              <a:rPr lang="en-US" sz="1600" b="1" dirty="0">
                <a:latin typeface="Cambria" panose="02040503050406030204" pitchFamily="18" charset="0"/>
              </a:rPr>
              <a:t>Open path.</a:t>
            </a:r>
            <a:r>
              <a:rPr lang="en-US" sz="1600" dirty="0">
                <a:latin typeface="Cambria" panose="02040503050406030204" pitchFamily="18" charset="0"/>
              </a:rPr>
              <a:t> If no node is re-visited, the path is open.</a:t>
            </a:r>
          </a:p>
          <a:p>
            <a:pPr lvl="1">
              <a:lnSpc>
                <a:spcPct val="150000"/>
              </a:lnSpc>
            </a:pPr>
            <a:r>
              <a:rPr lang="en-US" sz="1600" b="1" dirty="0">
                <a:latin typeface="Cambria" panose="02040503050406030204" pitchFamily="18" charset="0"/>
              </a:rPr>
              <a:t>Forward path.</a:t>
            </a:r>
            <a:r>
              <a:rPr lang="en-US" sz="1600" dirty="0">
                <a:latin typeface="Cambria" panose="02040503050406030204" pitchFamily="18" charset="0"/>
              </a:rPr>
              <a:t> A path from an input node (source) to an output node (sink) that </a:t>
            </a:r>
            <a:r>
              <a:rPr lang="en-US" sz="1600" b="1" dirty="0">
                <a:latin typeface="Cambria" panose="02040503050406030204" pitchFamily="18" charset="0"/>
              </a:rPr>
              <a:t>does not re-visit any node</a:t>
            </a:r>
            <a:r>
              <a:rPr lang="en-US" sz="1600" dirty="0">
                <a:latin typeface="Cambria" panose="02040503050406030204" pitchFamily="18" charset="0"/>
              </a:rPr>
              <a:t>.</a:t>
            </a:r>
          </a:p>
          <a:p>
            <a:pPr>
              <a:lnSpc>
                <a:spcPct val="150000"/>
              </a:lnSpc>
            </a:pPr>
            <a:r>
              <a:rPr lang="en-US" sz="2000" b="1" dirty="0">
                <a:latin typeface="Cambria" panose="02040503050406030204" pitchFamily="18" charset="0"/>
              </a:rPr>
              <a:t>Path gain</a:t>
            </a:r>
            <a:r>
              <a:rPr lang="en-US" sz="2000" dirty="0">
                <a:latin typeface="Cambria" panose="02040503050406030204" pitchFamily="18" charset="0"/>
              </a:rPr>
              <a:t>: </a:t>
            </a:r>
            <a:r>
              <a:rPr lang="en-US" sz="2000" dirty="0" smtClean="0">
                <a:latin typeface="Cambria" panose="02040503050406030204" pitchFamily="18" charset="0"/>
              </a:rPr>
              <a:t>The </a:t>
            </a:r>
            <a:r>
              <a:rPr lang="en-US" sz="2000" dirty="0">
                <a:latin typeface="Cambria" panose="02040503050406030204" pitchFamily="18" charset="0"/>
              </a:rPr>
              <a:t>product of the gains of all the branches in the path</a:t>
            </a:r>
            <a:r>
              <a:rPr lang="en-US" sz="2000" dirty="0" smtClean="0">
                <a:latin typeface="Cambria" panose="02040503050406030204" pitchFamily="18" charset="0"/>
              </a:rPr>
              <a:t>.</a:t>
            </a:r>
            <a:endParaRPr lang="en-US" sz="2000" dirty="0">
              <a:latin typeface="Cambria" panose="02040503050406030204" pitchFamily="18" charset="0"/>
            </a:endParaRPr>
          </a:p>
        </p:txBody>
      </p:sp>
      <p:pic>
        <p:nvPicPr>
          <p:cNvPr id="2097237" name="Picture 9"/>
          <p:cNvPicPr>
            <a:picLocks noChangeAspect="1"/>
          </p:cNvPicPr>
          <p:nvPr/>
        </p:nvPicPr>
        <p:blipFill>
          <a:blip r:embed="rId2" cstate="print"/>
          <a:stretch>
            <a:fillRect/>
          </a:stretch>
        </p:blipFill>
        <p:spPr>
          <a:xfrm>
            <a:off x="2224585" y="3468539"/>
            <a:ext cx="7246741" cy="2602309"/>
          </a:xfrm>
          <a:prstGeom prst="rect">
            <a:avLst/>
          </a:prstGeom>
        </p:spPr>
      </p:pic>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6" name="Date Placeholder 1"/>
          <p:cNvSpPr>
            <a:spLocks noGrp="1"/>
          </p:cNvSpPr>
          <p:nvPr>
            <p:ph type="dt" sz="half" idx="10"/>
          </p:nvPr>
        </p:nvSpPr>
        <p:spPr/>
        <p:txBody>
          <a:bodyPr/>
          <a:lstStyle/>
          <a:p>
            <a:fld id="{84ECAB59-BEF0-4841-9B37-D85C804E4AF5}" type="datetime1">
              <a:rPr lang="en-US" smtClean="0"/>
              <a:pPr/>
              <a:t>8/17/2022</a:t>
            </a:fld>
            <a:endParaRPr lang="en-US"/>
          </a:p>
        </p:txBody>
      </p:sp>
      <p:sp>
        <p:nvSpPr>
          <p:cNvPr id="1049007" name="Footer Placeholder 2"/>
          <p:cNvSpPr>
            <a:spLocks noGrp="1"/>
          </p:cNvSpPr>
          <p:nvPr>
            <p:ph type="ftr" sz="quarter" idx="11"/>
          </p:nvPr>
        </p:nvSpPr>
        <p:spPr/>
        <p:txBody>
          <a:bodyPr/>
          <a:lstStyle/>
          <a:p>
            <a:r>
              <a:rPr lang="en-US" smtClean="0"/>
              <a:t>Unit-1/CS/SYBTECH/MITWPU/SRG</a:t>
            </a:r>
            <a:endParaRPr lang="en-US"/>
          </a:p>
        </p:txBody>
      </p:sp>
      <p:pic>
        <p:nvPicPr>
          <p:cNvPr id="2097238" name="Picture 3"/>
          <p:cNvPicPr>
            <a:picLocks noChangeAspect="1"/>
          </p:cNvPicPr>
          <p:nvPr/>
        </p:nvPicPr>
        <p:blipFill>
          <a:blip r:embed="rId2" cstate="print"/>
          <a:stretch>
            <a:fillRect/>
          </a:stretch>
        </p:blipFill>
        <p:spPr>
          <a:xfrm>
            <a:off x="1116509" y="3010094"/>
            <a:ext cx="9958982" cy="3048750"/>
          </a:xfrm>
          <a:prstGeom prst="rect">
            <a:avLst/>
          </a:prstGeom>
        </p:spPr>
      </p:pic>
      <p:sp>
        <p:nvSpPr>
          <p:cNvPr id="1049008" name="TextBox 5"/>
          <p:cNvSpPr txBox="1"/>
          <p:nvPr/>
        </p:nvSpPr>
        <p:spPr>
          <a:xfrm>
            <a:off x="723332" y="928048"/>
            <a:ext cx="11468668" cy="2225040"/>
          </a:xfrm>
          <a:prstGeom prst="rect">
            <a:avLst/>
          </a:prstGeom>
          <a:noFill/>
        </p:spPr>
        <p:txBody>
          <a:bodyPr wrap="square" rtlCol="0">
            <a:spAutoFit/>
          </a:bodyPr>
          <a:lstStyle/>
          <a:p>
            <a:pPr>
              <a:lnSpc>
                <a:spcPct val="150000"/>
              </a:lnSpc>
            </a:pPr>
            <a:r>
              <a:rPr lang="en-US" sz="2000" b="1" dirty="0">
                <a:latin typeface="Cambria" panose="02040503050406030204" pitchFamily="18" charset="0"/>
              </a:rPr>
              <a:t>Loop.</a:t>
            </a:r>
            <a:r>
              <a:rPr lang="en-US" sz="2000" dirty="0">
                <a:latin typeface="Cambria" panose="02040503050406030204" pitchFamily="18" charset="0"/>
              </a:rPr>
              <a:t> A closed path. (it originates and ends on the same node, and no node is touched more than once).</a:t>
            </a:r>
          </a:p>
          <a:p>
            <a:pPr>
              <a:lnSpc>
                <a:spcPct val="150000"/>
              </a:lnSpc>
            </a:pPr>
            <a:r>
              <a:rPr lang="en-US" sz="2000" b="1" dirty="0">
                <a:latin typeface="Cambria" panose="02040503050406030204" pitchFamily="18" charset="0"/>
              </a:rPr>
              <a:t>Loop gain</a:t>
            </a:r>
            <a:r>
              <a:rPr lang="en-US" sz="2000" dirty="0">
                <a:latin typeface="Cambria" panose="02040503050406030204" pitchFamily="18" charset="0"/>
              </a:rPr>
              <a:t>: The product of the gains of all the branches in the loop.</a:t>
            </a:r>
          </a:p>
          <a:p>
            <a:pPr>
              <a:lnSpc>
                <a:spcPct val="150000"/>
              </a:lnSpc>
            </a:pPr>
            <a:r>
              <a:rPr lang="en-US" sz="2000" b="1" dirty="0">
                <a:latin typeface="Cambria" panose="02040503050406030204" pitchFamily="18" charset="0"/>
              </a:rPr>
              <a:t>Non-touching loops.</a:t>
            </a:r>
            <a:r>
              <a:rPr lang="en-US" sz="2000" dirty="0">
                <a:latin typeface="Cambria" panose="02040503050406030204" pitchFamily="18" charset="0"/>
              </a:rPr>
              <a:t> Non-touching loops have no common nodes.</a:t>
            </a:r>
          </a:p>
          <a:p>
            <a:endParaRPr lang="en-US" sz="2000" dirty="0"/>
          </a:p>
        </p:txBody>
      </p:sp>
      <p:sp>
        <p:nvSpPr>
          <p:cNvPr id="1049009" name="Title 1"/>
          <p:cNvSpPr txBox="1"/>
          <p:nvPr/>
        </p:nvSpPr>
        <p:spPr>
          <a:xfrm>
            <a:off x="471984" y="71287"/>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Terms</a:t>
            </a:r>
            <a:r>
              <a:rPr lang="en-US" sz="4000" dirty="0" smtClean="0"/>
              <a:t> </a:t>
            </a:r>
            <a:r>
              <a:rPr lang="en-US" sz="3600" b="1" dirty="0" smtClean="0">
                <a:solidFill>
                  <a:srgbClr val="00B050"/>
                </a:solidFill>
                <a:latin typeface="Cambria" panose="02040503050406030204" pitchFamily="18" charset="0"/>
              </a:rPr>
              <a:t> </a:t>
            </a:r>
            <a:r>
              <a:rPr lang="en-US" sz="3600" b="1" dirty="0">
                <a:solidFill>
                  <a:srgbClr val="00B050"/>
                </a:solidFill>
                <a:latin typeface="Cambria" panose="02040503050406030204" pitchFamily="18" charset="0"/>
              </a:rPr>
              <a:t>used in linear </a:t>
            </a:r>
            <a:r>
              <a:rPr lang="en-US" sz="3600" b="1" dirty="0" smtClean="0">
                <a:solidFill>
                  <a:srgbClr val="00B050"/>
                </a:solidFill>
                <a:latin typeface="Cambria" panose="02040503050406030204" pitchFamily="18" charset="0"/>
              </a:rPr>
              <a:t>SFG</a:t>
            </a:r>
            <a:endParaRPr lang="en-US" sz="3600" b="1" dirty="0">
              <a:solidFill>
                <a:srgbClr val="00B05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0" name="Date Placeholder 1"/>
          <p:cNvSpPr>
            <a:spLocks noGrp="1"/>
          </p:cNvSpPr>
          <p:nvPr>
            <p:ph type="dt" sz="half" idx="10"/>
          </p:nvPr>
        </p:nvSpPr>
        <p:spPr/>
        <p:txBody>
          <a:bodyPr/>
          <a:lstStyle/>
          <a:p>
            <a:fld id="{379B7547-F204-45CC-9A59-7F490B852BF2}" type="datetime1">
              <a:rPr lang="en-US" smtClean="0"/>
              <a:pPr/>
              <a:t>8/17/2022</a:t>
            </a:fld>
            <a:endParaRPr lang="en-US"/>
          </a:p>
        </p:txBody>
      </p:sp>
      <p:sp>
        <p:nvSpPr>
          <p:cNvPr id="1049021" name="Footer Placeholder 2"/>
          <p:cNvSpPr>
            <a:spLocks noGrp="1"/>
          </p:cNvSpPr>
          <p:nvPr>
            <p:ph type="ftr" sz="quarter" idx="11"/>
          </p:nvPr>
        </p:nvSpPr>
        <p:spPr/>
        <p:txBody>
          <a:bodyPr/>
          <a:lstStyle/>
          <a:p>
            <a:r>
              <a:rPr lang="en-US" smtClean="0"/>
              <a:t>Unit-1/CS/SYBTECH/MITWPU/SRG</a:t>
            </a:r>
            <a:endParaRPr lang="en-US"/>
          </a:p>
        </p:txBody>
      </p:sp>
      <p:sp>
        <p:nvSpPr>
          <p:cNvPr id="1049022" name="Rectangle 3"/>
          <p:cNvSpPr/>
          <p:nvPr/>
        </p:nvSpPr>
        <p:spPr>
          <a:xfrm>
            <a:off x="165538" y="50714"/>
            <a:ext cx="8610600" cy="1539240"/>
          </a:xfrm>
          <a:prstGeom prst="rect">
            <a:avLst/>
          </a:prstGeom>
        </p:spPr>
        <p:txBody>
          <a:bodyPr wrap="square">
            <a:spAutoFit/>
          </a:bodyPr>
          <a:lstStyle/>
          <a:p>
            <a:pPr lvl="0"/>
            <a:r>
              <a:rPr lang="en-US" sz="3200" dirty="0"/>
              <a:t>The Mason gain formula can be used to obtain the transfer function between input variable R(s) and output variable Y(s) as : </a:t>
            </a:r>
          </a:p>
        </p:txBody>
      </p:sp>
      <p:graphicFrame>
        <p:nvGraphicFramePr>
          <p:cNvPr id="4194308" name="Object 4"/>
          <p:cNvGraphicFramePr>
            <a:graphicFrameLocks noChangeAspect="1"/>
          </p:cNvGraphicFramePr>
          <p:nvPr/>
        </p:nvGraphicFramePr>
        <p:xfrm>
          <a:off x="1850593" y="1745673"/>
          <a:ext cx="5478462" cy="1804988"/>
        </p:xfrm>
        <a:graphic>
          <a:graphicData uri="http://schemas.openxmlformats.org/presentationml/2006/ole">
            <p:oleObj spid="_x0000_s1073" name="Equation" r:id="rId3" imgW="1308100" imgH="469900" progId="Equation.3">
              <p:embed/>
            </p:oleObj>
          </a:graphicData>
        </a:graphic>
      </p:graphicFrame>
      <p:sp>
        <p:nvSpPr>
          <p:cNvPr id="1049023" name="Rectangle 5"/>
          <p:cNvSpPr/>
          <p:nvPr/>
        </p:nvSpPr>
        <p:spPr>
          <a:xfrm>
            <a:off x="168166" y="3276600"/>
            <a:ext cx="8610600" cy="4714239"/>
          </a:xfrm>
          <a:prstGeom prst="rect">
            <a:avLst/>
          </a:prstGeom>
        </p:spPr>
        <p:txBody>
          <a:bodyPr wrap="square">
            <a:spAutoFit/>
          </a:bodyPr>
          <a:lstStyle/>
          <a:p>
            <a:r>
              <a:rPr lang="en-US" sz="3200" dirty="0" err="1">
                <a:latin typeface="Times New Roman" panose="02020603050405020304" pitchFamily="18" charset="0"/>
                <a:cs typeface="Times New Roman" panose="02020603050405020304" pitchFamily="18" charset="0"/>
              </a:rPr>
              <a:t>P</a:t>
            </a:r>
            <a:r>
              <a:rPr lang="en-US" sz="3200" baseline="-25000" dirty="0" err="1">
                <a:latin typeface="Times New Roman" panose="02020603050405020304" pitchFamily="18" charset="0"/>
                <a:cs typeface="Times New Roman" panose="02020603050405020304" pitchFamily="18" charset="0"/>
              </a:rPr>
              <a:t>k</a:t>
            </a:r>
            <a:r>
              <a:rPr lang="en-US" sz="3200" dirty="0">
                <a:latin typeface="Times New Roman" panose="02020603050405020304" pitchFamily="18" charset="0"/>
                <a:cs typeface="Times New Roman" panose="02020603050405020304" pitchFamily="18" charset="0"/>
              </a:rPr>
              <a:t>= path gain of k-</a:t>
            </a:r>
            <a:r>
              <a:rPr lang="en-US" sz="3200" dirty="0" err="1">
                <a:latin typeface="Times New Roman" panose="02020603050405020304" pitchFamily="18" charset="0"/>
                <a:cs typeface="Times New Roman" panose="02020603050405020304" pitchFamily="18" charset="0"/>
              </a:rPr>
              <a:t>th</a:t>
            </a:r>
            <a:r>
              <a:rPr lang="en-US" sz="3200" dirty="0">
                <a:latin typeface="Times New Roman" panose="02020603050405020304" pitchFamily="18" charset="0"/>
                <a:cs typeface="Times New Roman" panose="02020603050405020304" pitchFamily="18" charset="0"/>
              </a:rPr>
              <a:t> forward path</a:t>
            </a:r>
          </a:p>
          <a:p>
            <a:r>
              <a:rPr lang="en-US" sz="3200" dirty="0">
                <a:latin typeface="Times New Roman" panose="02020603050405020304" pitchFamily="18" charset="0"/>
                <a:cs typeface="Times New Roman" panose="02020603050405020304" pitchFamily="18" charset="0"/>
              </a:rPr>
              <a:t>∆=1 –(sum of all loop gains of all individual loops) +(sum of the gain products of all combinations of 2 </a:t>
            </a:r>
            <a:r>
              <a:rPr lang="en-US" sz="3200" dirty="0" smtClean="0">
                <a:latin typeface="Times New Roman" panose="02020603050405020304" pitchFamily="18" charset="0"/>
                <a:cs typeface="Times New Roman" panose="02020603050405020304" pitchFamily="18" charset="0"/>
              </a:rPr>
              <a:t>non touching </a:t>
            </a:r>
            <a:r>
              <a:rPr lang="en-US" sz="3200" dirty="0">
                <a:latin typeface="Times New Roman" panose="02020603050405020304" pitchFamily="18" charset="0"/>
                <a:cs typeface="Times New Roman" panose="02020603050405020304" pitchFamily="18" charset="0"/>
              </a:rPr>
              <a:t>loops</a:t>
            </a:r>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sum of the gain products of all combinations of 3 </a:t>
            </a:r>
            <a:r>
              <a:rPr lang="en-US" sz="3200" dirty="0" smtClean="0">
                <a:latin typeface="Times New Roman" panose="02020603050405020304" pitchFamily="18" charset="0"/>
                <a:cs typeface="Times New Roman" panose="02020603050405020304" pitchFamily="18" charset="0"/>
              </a:rPr>
              <a:t>non touching </a:t>
            </a:r>
            <a:r>
              <a:rPr lang="en-US" sz="3200" dirty="0">
                <a:latin typeface="Times New Roman" panose="02020603050405020304" pitchFamily="18" charset="0"/>
                <a:cs typeface="Times New Roman" panose="02020603050405020304" pitchFamily="18" charset="0"/>
              </a:rPr>
              <a:t>loops</a:t>
            </a:r>
            <a:r>
              <a:rPr lang="en-US" sz="3200" dirty="0" smtClean="0">
                <a:latin typeface="Times New Roman" panose="02020603050405020304" pitchFamily="18" charset="0"/>
                <a:cs typeface="Times New Roman" panose="02020603050405020304" pitchFamily="18" charset="0"/>
              </a:rPr>
              <a:t>)…</a:t>
            </a:r>
          </a:p>
          <a:p>
            <a:r>
              <a:rPr lang="en-US" sz="3200" dirty="0"/>
              <a:t>∆</a:t>
            </a:r>
            <a:r>
              <a:rPr lang="en-US" sz="3200" baseline="-25000" dirty="0"/>
              <a:t>k</a:t>
            </a:r>
            <a:r>
              <a:rPr lang="en-US" sz="3200" dirty="0"/>
              <a:t> = the value of ∆ for the part of the graph not touching the </a:t>
            </a:r>
            <a:r>
              <a:rPr lang="en-US" sz="3200" dirty="0" err="1"/>
              <a:t>k</a:t>
            </a:r>
            <a:r>
              <a:rPr lang="en-US" sz="3200" baseline="30000" dirty="0" err="1"/>
              <a:t>th</a:t>
            </a:r>
            <a:r>
              <a:rPr lang="en-US" sz="3200" dirty="0"/>
              <a:t> forward path</a:t>
            </a:r>
          </a:p>
          <a:p>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38242" name="Picture 2"/>
          <p:cNvPicPr>
            <a:picLocks noGrp="1" noChangeAspect="1" noChangeArrowheads="1"/>
          </p:cNvPicPr>
          <p:nvPr>
            <p:ph idx="1"/>
          </p:nvPr>
        </p:nvPicPr>
        <p:blipFill>
          <a:blip r:embed="rId2"/>
          <a:srcRect/>
          <a:stretch>
            <a:fillRect/>
          </a:stretch>
        </p:blipFill>
        <p:spPr bwMode="auto">
          <a:xfrm>
            <a:off x="2480733" y="2314310"/>
            <a:ext cx="6083458" cy="3172089"/>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839788" y="1681163"/>
            <a:ext cx="5157787" cy="266170"/>
          </a:xfrm>
        </p:spPr>
        <p:txBody>
          <a:bodyPr>
            <a:normAutofit fontScale="62500" lnSpcReduction="20000"/>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7" name="Date Placeholder 6"/>
          <p:cNvSpPr>
            <a:spLocks noGrp="1"/>
          </p:cNvSpPr>
          <p:nvPr>
            <p:ph type="dt" sz="half" idx="10"/>
          </p:nvPr>
        </p:nvSpPr>
        <p:spPr/>
        <p:txBody>
          <a:bodyPr/>
          <a:lstStyle/>
          <a:p>
            <a:fld id="{B8086752-14AC-4AE6-A14F-D46297DDA50D}" type="datetime1">
              <a:rPr lang="en-US" smtClean="0"/>
              <a:pPr/>
              <a:t>8/17/2022</a:t>
            </a:fld>
            <a:endParaRPr lang="en-US"/>
          </a:p>
        </p:txBody>
      </p:sp>
      <p:sp>
        <p:nvSpPr>
          <p:cNvPr id="8" name="Footer Placeholder 7"/>
          <p:cNvSpPr>
            <a:spLocks noGrp="1"/>
          </p:cNvSpPr>
          <p:nvPr>
            <p:ph type="ftr" sz="quarter" idx="11"/>
          </p:nvPr>
        </p:nvSpPr>
        <p:spPr/>
        <p:txBody>
          <a:bodyPr/>
          <a:lstStyle/>
          <a:p>
            <a:r>
              <a:rPr lang="en-US" smtClean="0"/>
              <a:t>Unit-1/CS/SYBTECH/MITWPU/SRG</a:t>
            </a:r>
            <a:endParaRPr lang="en-US"/>
          </a:p>
        </p:txBody>
      </p:sp>
      <p:pic>
        <p:nvPicPr>
          <p:cNvPr id="139266" name="Picture 2"/>
          <p:cNvPicPr>
            <a:picLocks noGrp="1" noChangeAspect="1" noChangeArrowheads="1"/>
          </p:cNvPicPr>
          <p:nvPr>
            <p:ph sz="quarter" idx="4"/>
          </p:nvPr>
        </p:nvPicPr>
        <p:blipFill>
          <a:blip r:embed="rId2"/>
          <a:srcRect/>
          <a:stretch>
            <a:fillRect/>
          </a:stretch>
        </p:blipFill>
        <p:spPr bwMode="auto">
          <a:xfrm>
            <a:off x="5443619" y="2768600"/>
            <a:ext cx="5911769" cy="2811092"/>
          </a:xfrm>
          <a:prstGeom prst="rect">
            <a:avLst/>
          </a:prstGeom>
          <a:noFill/>
          <a:ln w="9525">
            <a:noFill/>
            <a:miter lim="800000"/>
            <a:headEnd/>
            <a:tailEnd/>
          </a:ln>
          <a:effectLst/>
        </p:spPr>
      </p:pic>
      <p:pic>
        <p:nvPicPr>
          <p:cNvPr id="139267" name="Picture 3"/>
          <p:cNvPicPr>
            <a:picLocks noGrp="1" noChangeAspect="1" noChangeArrowheads="1"/>
          </p:cNvPicPr>
          <p:nvPr>
            <p:ph sz="half" idx="2"/>
          </p:nvPr>
        </p:nvPicPr>
        <p:blipFill>
          <a:blip r:embed="rId3"/>
          <a:srcRect/>
          <a:stretch>
            <a:fillRect/>
          </a:stretch>
        </p:blipFill>
        <p:spPr bwMode="auto">
          <a:xfrm>
            <a:off x="407988" y="1940408"/>
            <a:ext cx="5524928" cy="2809392"/>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9266"/>
                                        </p:tgtEl>
                                        <p:attrNameLst>
                                          <p:attrName>style.visibility</p:attrName>
                                        </p:attrNameLst>
                                      </p:cBhvr>
                                      <p:to>
                                        <p:strVal val="visible"/>
                                      </p:to>
                                    </p:set>
                                    <p:anim calcmode="lin" valueType="num">
                                      <p:cBhvr additive="base">
                                        <p:cTn id="7" dur="500" fill="hold"/>
                                        <p:tgtEl>
                                          <p:spTgt spid="139266"/>
                                        </p:tgtEl>
                                        <p:attrNameLst>
                                          <p:attrName>ppt_x</p:attrName>
                                        </p:attrNameLst>
                                      </p:cBhvr>
                                      <p:tavLst>
                                        <p:tav tm="0">
                                          <p:val>
                                            <p:strVal val="#ppt_x"/>
                                          </p:val>
                                        </p:tav>
                                        <p:tav tm="100000">
                                          <p:val>
                                            <p:strVal val="#ppt_x"/>
                                          </p:val>
                                        </p:tav>
                                      </p:tavLst>
                                    </p:anim>
                                    <p:anim calcmode="lin" valueType="num">
                                      <p:cBhvr additive="base">
                                        <p:cTn id="8" dur="500" fill="hold"/>
                                        <p:tgtEl>
                                          <p:spTgt spid="139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pic>
        <p:nvPicPr>
          <p:cNvPr id="136194" name="Picture 2"/>
          <p:cNvPicPr>
            <a:picLocks noChangeAspect="1" noChangeArrowheads="1"/>
          </p:cNvPicPr>
          <p:nvPr/>
        </p:nvPicPr>
        <p:blipFill>
          <a:blip r:embed="rId2"/>
          <a:srcRect/>
          <a:stretch>
            <a:fillRect/>
          </a:stretch>
        </p:blipFill>
        <p:spPr bwMode="auto">
          <a:xfrm>
            <a:off x="6653742" y="233364"/>
            <a:ext cx="2199569" cy="521070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6" name="Date Placeholder 1"/>
          <p:cNvSpPr>
            <a:spLocks noGrp="1"/>
          </p:cNvSpPr>
          <p:nvPr>
            <p:ph type="dt" sz="half" idx="10"/>
          </p:nvPr>
        </p:nvSpPr>
        <p:spPr/>
        <p:txBody>
          <a:bodyPr/>
          <a:lstStyle/>
          <a:p>
            <a:fld id="{3736DBD0-2CC3-4080-83A3-52B21E86DEC5}" type="datetime1">
              <a:rPr lang="en-US" smtClean="0"/>
              <a:pPr/>
              <a:t>8/17/2022</a:t>
            </a:fld>
            <a:endParaRPr lang="en-US"/>
          </a:p>
        </p:txBody>
      </p:sp>
      <p:sp>
        <p:nvSpPr>
          <p:cNvPr id="1048997" name="Footer Placeholder 2"/>
          <p:cNvSpPr>
            <a:spLocks noGrp="1"/>
          </p:cNvSpPr>
          <p:nvPr>
            <p:ph type="ftr" sz="quarter" idx="11"/>
          </p:nvPr>
        </p:nvSpPr>
        <p:spPr/>
        <p:txBody>
          <a:bodyPr/>
          <a:lstStyle/>
          <a:p>
            <a:r>
              <a:rPr lang="en-US" smtClean="0"/>
              <a:t>Unit-1/CS/SYBTECH/MITWPU/SRG</a:t>
            </a:r>
            <a:endParaRPr lang="en-US"/>
          </a:p>
        </p:txBody>
      </p:sp>
      <p:pic>
        <p:nvPicPr>
          <p:cNvPr id="2097235" name="Picture 3"/>
          <p:cNvPicPr>
            <a:picLocks noChangeAspect="1"/>
          </p:cNvPicPr>
          <p:nvPr/>
        </p:nvPicPr>
        <p:blipFill>
          <a:blip r:embed="rId2" cstate="print"/>
          <a:stretch>
            <a:fillRect/>
          </a:stretch>
        </p:blipFill>
        <p:spPr>
          <a:xfrm>
            <a:off x="368489" y="269036"/>
            <a:ext cx="9880980" cy="6269876"/>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Title 1"/>
          <p:cNvSpPr>
            <a:spLocks noGrp="1"/>
          </p:cNvSpPr>
          <p:nvPr>
            <p:ph type="title"/>
          </p:nvPr>
        </p:nvSpPr>
        <p:spPr/>
        <p:txBody>
          <a:bodyPr/>
          <a:lstStyle/>
          <a:p>
            <a:r>
              <a:rPr lang="en-US" dirty="0" smtClean="0"/>
              <a:t>Control system Configurations.</a:t>
            </a:r>
            <a:endParaRPr lang="en-US" dirty="0"/>
          </a:p>
        </p:txBody>
      </p:sp>
      <p:sp>
        <p:nvSpPr>
          <p:cNvPr id="1048679" name="Content Placeholder 2"/>
          <p:cNvSpPr>
            <a:spLocks noGrp="1"/>
          </p:cNvSpPr>
          <p:nvPr>
            <p:ph idx="1"/>
          </p:nvPr>
        </p:nvSpPr>
        <p:spPr/>
        <p:txBody>
          <a:bodyPr/>
          <a:lstStyle/>
          <a:p>
            <a:r>
              <a:rPr lang="en-US" b="1" dirty="0">
                <a:latin typeface="Times" panose="02020603050405020304" pitchFamily="18" charset="0"/>
                <a:cs typeface="Times" panose="02020603050405020304" pitchFamily="18" charset="0"/>
              </a:rPr>
              <a:t>Open Loop </a:t>
            </a:r>
          </a:p>
          <a:p>
            <a:r>
              <a:rPr lang="en-US" b="1" dirty="0" smtClean="0">
                <a:latin typeface="Times" panose="02020603050405020304" pitchFamily="18" charset="0"/>
                <a:cs typeface="Times" panose="02020603050405020304" pitchFamily="18" charset="0"/>
              </a:rPr>
              <a:t>Closed </a:t>
            </a:r>
            <a:r>
              <a:rPr lang="en-US" b="1" dirty="0">
                <a:latin typeface="Times" panose="02020603050405020304" pitchFamily="18" charset="0"/>
                <a:cs typeface="Times" panose="02020603050405020304" pitchFamily="18" charset="0"/>
              </a:rPr>
              <a:t>Loop</a:t>
            </a:r>
          </a:p>
          <a:p>
            <a:endParaRPr lang="en-US" dirty="0"/>
          </a:p>
        </p:txBody>
      </p:sp>
      <p:sp>
        <p:nvSpPr>
          <p:cNvPr id="1048680" name="Date Placeholder 3"/>
          <p:cNvSpPr>
            <a:spLocks noGrp="1"/>
          </p:cNvSpPr>
          <p:nvPr>
            <p:ph type="dt" sz="half" idx="10"/>
          </p:nvPr>
        </p:nvSpPr>
        <p:spPr/>
        <p:txBody>
          <a:bodyPr/>
          <a:lstStyle/>
          <a:p>
            <a:fld id="{9FA22B77-D0E9-44A4-9F53-051AA4EA8A74}" type="datetime1">
              <a:rPr lang="en-US" smtClean="0"/>
              <a:pPr/>
              <a:t>8/17/2022</a:t>
            </a:fld>
            <a:endParaRPr lang="en-US"/>
          </a:p>
        </p:txBody>
      </p:sp>
      <p:sp>
        <p:nvSpPr>
          <p:cNvPr id="1048681"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8" name="Date Placeholder 3"/>
          <p:cNvSpPr>
            <a:spLocks noGrp="1"/>
          </p:cNvSpPr>
          <p:nvPr>
            <p:ph type="dt" sz="half" idx="10"/>
          </p:nvPr>
        </p:nvSpPr>
        <p:spPr/>
        <p:txBody>
          <a:bodyPr/>
          <a:lstStyle/>
          <a:p>
            <a:fld id="{2B8CC3EE-3FAE-430C-BD37-47C705CA659F}" type="datetime1">
              <a:rPr lang="en-US" smtClean="0"/>
              <a:pPr/>
              <a:t>8/17/2022</a:t>
            </a:fld>
            <a:endParaRPr lang="en-US"/>
          </a:p>
        </p:txBody>
      </p:sp>
      <p:sp>
        <p:nvSpPr>
          <p:cNvPr id="1048999" name="Footer Placeholder 4"/>
          <p:cNvSpPr>
            <a:spLocks noGrp="1"/>
          </p:cNvSpPr>
          <p:nvPr>
            <p:ph type="ftr" sz="quarter" idx="11"/>
          </p:nvPr>
        </p:nvSpPr>
        <p:spPr/>
        <p:txBody>
          <a:bodyPr/>
          <a:lstStyle/>
          <a:p>
            <a:r>
              <a:rPr lang="en-US" smtClean="0"/>
              <a:t>Unit-1/CS/SYBTECH/MITWPU/SRG</a:t>
            </a:r>
            <a:endParaRPr lang="en-US"/>
          </a:p>
        </p:txBody>
      </p:sp>
      <p:sp>
        <p:nvSpPr>
          <p:cNvPr id="1049000" name="Title 1"/>
          <p:cNvSpPr txBox="1"/>
          <p:nvPr/>
        </p:nvSpPr>
        <p:spPr>
          <a:xfrm>
            <a:off x="690348" y="28983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Example</a:t>
            </a:r>
            <a:endParaRPr lang="en-US" sz="4000" dirty="0">
              <a:solidFill>
                <a:srgbClr val="FF0000"/>
              </a:solidFill>
              <a:latin typeface="Cambria" panose="02040503050406030204" pitchFamily="18" charset="0"/>
            </a:endParaRPr>
          </a:p>
        </p:txBody>
      </p:sp>
      <p:sp>
        <p:nvSpPr>
          <p:cNvPr id="1049001" name="Rectangle 1"/>
          <p:cNvSpPr>
            <a:spLocks noChangeArrowheads="1"/>
          </p:cNvSpPr>
          <p:nvPr/>
        </p:nvSpPr>
        <p:spPr bwMode="auto">
          <a:xfrm>
            <a:off x="1594543" y="4150943"/>
            <a:ext cx="8526780" cy="802641"/>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400" b="1" dirty="0">
                <a:solidFill>
                  <a:srgbClr val="7030A0"/>
                </a:solidFill>
                <a:latin typeface="Cambria" panose="02040503050406030204" pitchFamily="18" charset="0"/>
              </a:rPr>
              <a:t>The nodes present in this signal flow graph are y</a:t>
            </a:r>
            <a:r>
              <a:rPr lang="en-US" sz="2400" b="1" baseline="-25000" dirty="0">
                <a:solidFill>
                  <a:srgbClr val="7030A0"/>
                </a:solidFill>
                <a:latin typeface="Cambria" panose="02040503050406030204" pitchFamily="18" charset="0"/>
              </a:rPr>
              <a:t>1</a:t>
            </a:r>
            <a:r>
              <a:rPr lang="en-US" sz="2400" b="1" dirty="0">
                <a:solidFill>
                  <a:srgbClr val="7030A0"/>
                </a:solidFill>
                <a:latin typeface="Cambria" panose="02040503050406030204" pitchFamily="18" charset="0"/>
              </a:rPr>
              <a:t>, y</a:t>
            </a:r>
            <a:r>
              <a:rPr lang="en-US" sz="2400" b="1" baseline="-25000" dirty="0">
                <a:solidFill>
                  <a:srgbClr val="7030A0"/>
                </a:solidFill>
                <a:latin typeface="Cambria" panose="02040503050406030204" pitchFamily="18" charset="0"/>
              </a:rPr>
              <a:t>2</a:t>
            </a:r>
            <a:r>
              <a:rPr lang="en-US" sz="2400" b="1" dirty="0">
                <a:solidFill>
                  <a:srgbClr val="7030A0"/>
                </a:solidFill>
                <a:latin typeface="Cambria" panose="02040503050406030204" pitchFamily="18" charset="0"/>
              </a:rPr>
              <a:t>, y</a:t>
            </a:r>
            <a:r>
              <a:rPr lang="en-US" sz="2400" b="1" baseline="-25000" dirty="0">
                <a:solidFill>
                  <a:srgbClr val="7030A0"/>
                </a:solidFill>
                <a:latin typeface="Cambria" panose="02040503050406030204" pitchFamily="18" charset="0"/>
              </a:rPr>
              <a:t>3</a:t>
            </a:r>
            <a:r>
              <a:rPr lang="en-US" sz="2400" b="1" dirty="0">
                <a:solidFill>
                  <a:srgbClr val="7030A0"/>
                </a:solidFill>
                <a:latin typeface="Cambria" panose="02040503050406030204" pitchFamily="18" charset="0"/>
              </a:rPr>
              <a:t> and y</a:t>
            </a:r>
            <a:r>
              <a:rPr lang="en-US" sz="2400" b="1" baseline="-25000" dirty="0">
                <a:solidFill>
                  <a:srgbClr val="7030A0"/>
                </a:solidFill>
                <a:latin typeface="Cambria" panose="02040503050406030204" pitchFamily="18" charset="0"/>
              </a:rPr>
              <a:t>4</a:t>
            </a:r>
            <a:r>
              <a:rPr lang="en-US" sz="2400" b="1" dirty="0" smtClean="0">
                <a:solidFill>
                  <a:srgbClr val="7030A0"/>
                </a:solidFill>
                <a:latin typeface="Cambria" panose="02040503050406030204" pitchFamily="18" charset="0"/>
              </a:rPr>
              <a:t>.</a:t>
            </a:r>
          </a:p>
          <a:p>
            <a:pPr lvl="0" eaLnBrk="0" fontAlgn="base" hangingPunct="0">
              <a:spcBef>
                <a:spcPct val="0"/>
              </a:spcBef>
              <a:spcAft>
                <a:spcPct val="0"/>
              </a:spcAft>
            </a:pPr>
            <a:r>
              <a:rPr lang="en-US" sz="2400" b="1" dirty="0">
                <a:solidFill>
                  <a:srgbClr val="7030A0"/>
                </a:solidFill>
                <a:latin typeface="Cambria" panose="02040503050406030204" pitchFamily="18" charset="0"/>
              </a:rPr>
              <a:t>B</a:t>
            </a:r>
            <a:r>
              <a:rPr lang="en-US" sz="2400" b="1" dirty="0" smtClean="0">
                <a:solidFill>
                  <a:srgbClr val="7030A0"/>
                </a:solidFill>
                <a:latin typeface="Cambria" panose="02040503050406030204" pitchFamily="18" charset="0"/>
              </a:rPr>
              <a:t>ranches </a:t>
            </a:r>
            <a:r>
              <a:rPr lang="en-US" sz="2400" b="1" dirty="0">
                <a:solidFill>
                  <a:srgbClr val="7030A0"/>
                </a:solidFill>
                <a:latin typeface="Cambria" panose="02040503050406030204" pitchFamily="18" charset="0"/>
              </a:rPr>
              <a:t>have gains of a, b, c and -d.</a:t>
            </a:r>
            <a:endParaRPr lang="en-US" altLang="en-US" sz="2400" b="1" dirty="0">
              <a:solidFill>
                <a:srgbClr val="7030A0"/>
              </a:solidFill>
              <a:latin typeface="Cambria" panose="02040503050406030204" pitchFamily="18" charset="0"/>
            </a:endParaRPr>
          </a:p>
        </p:txBody>
      </p:sp>
      <p:pic>
        <p:nvPicPr>
          <p:cNvPr id="2097236" name="Picture 2" descr="Signal Flow Graph"/>
          <p:cNvPicPr>
            <a:picLocks noChangeAspect="1" noChangeArrowheads="1"/>
          </p:cNvPicPr>
          <p:nvPr/>
        </p:nvPicPr>
        <p:blipFill>
          <a:blip r:embed="rId2" cstate="print"/>
          <a:srcRect/>
          <a:stretch>
            <a:fillRect/>
          </a:stretch>
        </p:blipFill>
        <p:spPr bwMode="auto">
          <a:xfrm>
            <a:off x="2625820" y="1764322"/>
            <a:ext cx="5715000" cy="1638300"/>
          </a:xfrm>
          <a:prstGeom prst="rect">
            <a:avLst/>
          </a:prstGeom>
          <a:noFill/>
        </p:spPr>
      </p:pic>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0" name="Content Placeholder 2"/>
          <p:cNvSpPr>
            <a:spLocks noGrp="1"/>
          </p:cNvSpPr>
          <p:nvPr>
            <p:ph idx="1"/>
          </p:nvPr>
        </p:nvSpPr>
        <p:spPr>
          <a:xfrm>
            <a:off x="592540" y="1659614"/>
            <a:ext cx="10515600" cy="4351338"/>
          </a:xfrm>
        </p:spPr>
        <p:txBody>
          <a:bodyPr>
            <a:normAutofit fontScale="93750"/>
          </a:bodyPr>
          <a:lstStyle/>
          <a:p>
            <a:pPr>
              <a:lnSpc>
                <a:spcPct val="150000"/>
              </a:lnSpc>
            </a:pPr>
            <a:r>
              <a:rPr lang="en-US" sz="2000" b="1" dirty="0">
                <a:latin typeface="Cambria" panose="02040503050406030204" pitchFamily="18" charset="0"/>
              </a:rPr>
              <a:t>Graph reduction.</a:t>
            </a:r>
            <a:r>
              <a:rPr lang="en-US" sz="2000" dirty="0">
                <a:latin typeface="Cambria" panose="02040503050406030204" pitchFamily="18" charset="0"/>
              </a:rPr>
              <a:t> Removal of one or more nodes from a graph using graph transformations.</a:t>
            </a:r>
          </a:p>
          <a:p>
            <a:pPr lvl="1">
              <a:lnSpc>
                <a:spcPct val="150000"/>
              </a:lnSpc>
            </a:pPr>
            <a:r>
              <a:rPr lang="en-US" sz="1600" b="1" dirty="0">
                <a:latin typeface="Cambria" panose="02040503050406030204" pitchFamily="18" charset="0"/>
              </a:rPr>
              <a:t>Residual node.</a:t>
            </a:r>
            <a:r>
              <a:rPr lang="en-US" sz="1600" dirty="0">
                <a:latin typeface="Cambria" panose="02040503050406030204" pitchFamily="18" charset="0"/>
              </a:rPr>
              <a:t> </a:t>
            </a:r>
            <a:r>
              <a:rPr lang="en-US" sz="1800" dirty="0">
                <a:latin typeface="Cambria" panose="02040503050406030204" pitchFamily="18" charset="0"/>
              </a:rPr>
              <a:t>In any contemplated process of graph reduction, the nodes to be retained in the new graph are called residual nodes.</a:t>
            </a:r>
          </a:p>
          <a:p>
            <a:pPr>
              <a:lnSpc>
                <a:spcPct val="150000"/>
              </a:lnSpc>
            </a:pPr>
            <a:r>
              <a:rPr lang="en-US" sz="2000" b="1" dirty="0">
                <a:latin typeface="Cambria" panose="02040503050406030204" pitchFamily="18" charset="0"/>
              </a:rPr>
              <a:t>Splitting a node.</a:t>
            </a:r>
            <a:r>
              <a:rPr lang="en-US" sz="2000" dirty="0">
                <a:latin typeface="Cambria" panose="02040503050406030204" pitchFamily="18" charset="0"/>
              </a:rPr>
              <a:t> Splitting a node corresponds to splitting a node into two half nodes, one being a sink and the other a source.</a:t>
            </a:r>
          </a:p>
          <a:p>
            <a:pPr>
              <a:lnSpc>
                <a:spcPct val="150000"/>
              </a:lnSpc>
            </a:pPr>
            <a:r>
              <a:rPr lang="en-US" sz="2000" b="1" dirty="0">
                <a:latin typeface="Cambria" panose="02040503050406030204" pitchFamily="18" charset="0"/>
              </a:rPr>
              <a:t>Index</a:t>
            </a:r>
            <a:r>
              <a:rPr lang="en-US" sz="2000" dirty="0">
                <a:latin typeface="Cambria" panose="02040503050406030204" pitchFamily="18" charset="0"/>
              </a:rPr>
              <a:t>: The index of a graph is the minimum number of nodes which have to be split in order to remove all the loops in a graph.</a:t>
            </a:r>
          </a:p>
          <a:p>
            <a:pPr lvl="1">
              <a:lnSpc>
                <a:spcPct val="150000"/>
              </a:lnSpc>
            </a:pPr>
            <a:r>
              <a:rPr lang="en-US" sz="1600" b="1" dirty="0">
                <a:latin typeface="Cambria" panose="02040503050406030204" pitchFamily="18" charset="0"/>
              </a:rPr>
              <a:t>Index node.</a:t>
            </a:r>
            <a:r>
              <a:rPr lang="en-US" sz="1600" dirty="0">
                <a:latin typeface="Cambria" panose="02040503050406030204" pitchFamily="18" charset="0"/>
              </a:rPr>
              <a:t> The nodes that are split to determine the index of a graph are called </a:t>
            </a:r>
            <a:r>
              <a:rPr lang="en-US" sz="1600" i="1" dirty="0">
                <a:latin typeface="Cambria" panose="02040503050406030204" pitchFamily="18" charset="0"/>
              </a:rPr>
              <a:t>index</a:t>
            </a:r>
            <a:r>
              <a:rPr lang="en-US" sz="1600" dirty="0">
                <a:latin typeface="Cambria" panose="02040503050406030204" pitchFamily="18" charset="0"/>
              </a:rPr>
              <a:t> nodes, and in general they are not unique.</a:t>
            </a:r>
          </a:p>
          <a:p>
            <a:endParaRPr lang="en-US" sz="2000" dirty="0">
              <a:latin typeface="Cambria" panose="02040503050406030204" pitchFamily="18" charset="0"/>
            </a:endParaRPr>
          </a:p>
          <a:p>
            <a:endParaRPr lang="en-US" dirty="0"/>
          </a:p>
        </p:txBody>
      </p:sp>
      <p:sp>
        <p:nvSpPr>
          <p:cNvPr id="1049011" name="Date Placeholder 3"/>
          <p:cNvSpPr>
            <a:spLocks noGrp="1"/>
          </p:cNvSpPr>
          <p:nvPr>
            <p:ph type="dt" sz="half" idx="10"/>
          </p:nvPr>
        </p:nvSpPr>
        <p:spPr/>
        <p:txBody>
          <a:bodyPr/>
          <a:lstStyle/>
          <a:p>
            <a:fld id="{5719BD78-AAAE-4E58-ADA6-A00558E3FF55}" type="datetime1">
              <a:rPr lang="en-US" smtClean="0"/>
              <a:pPr/>
              <a:t>8/17/2022</a:t>
            </a:fld>
            <a:endParaRPr lang="en-US"/>
          </a:p>
        </p:txBody>
      </p:sp>
      <p:sp>
        <p:nvSpPr>
          <p:cNvPr id="1049012" name="Footer Placeholder 4"/>
          <p:cNvSpPr>
            <a:spLocks noGrp="1"/>
          </p:cNvSpPr>
          <p:nvPr>
            <p:ph type="ftr" sz="quarter" idx="11"/>
          </p:nvPr>
        </p:nvSpPr>
        <p:spPr/>
        <p:txBody>
          <a:bodyPr/>
          <a:lstStyle/>
          <a:p>
            <a:r>
              <a:rPr lang="en-US" smtClean="0"/>
              <a:t>Unit-1/CS/SYBTECH/MITWPU/SRG</a:t>
            </a:r>
            <a:endParaRPr lang="en-US"/>
          </a:p>
        </p:txBody>
      </p:sp>
      <p:sp>
        <p:nvSpPr>
          <p:cNvPr id="1049013" name="Title 1"/>
          <p:cNvSpPr txBox="1"/>
          <p:nvPr/>
        </p:nvSpPr>
        <p:spPr>
          <a:xfrm>
            <a:off x="485631" y="573874"/>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Terms</a:t>
            </a:r>
            <a:r>
              <a:rPr lang="en-US" sz="4000" dirty="0" smtClean="0"/>
              <a:t> </a:t>
            </a:r>
            <a:r>
              <a:rPr lang="en-US" sz="3600" b="1" dirty="0" smtClean="0">
                <a:solidFill>
                  <a:srgbClr val="00B050"/>
                </a:solidFill>
                <a:latin typeface="Cambria" panose="02040503050406030204" pitchFamily="18" charset="0"/>
              </a:rPr>
              <a:t> </a:t>
            </a:r>
            <a:r>
              <a:rPr lang="en-US" sz="3600" b="1" dirty="0">
                <a:solidFill>
                  <a:srgbClr val="00B050"/>
                </a:solidFill>
                <a:latin typeface="Cambria" panose="02040503050406030204" pitchFamily="18" charset="0"/>
              </a:rPr>
              <a:t>used in linear </a:t>
            </a:r>
            <a:r>
              <a:rPr lang="en-US" sz="3600" b="1" dirty="0" smtClean="0">
                <a:solidFill>
                  <a:srgbClr val="00B050"/>
                </a:solidFill>
                <a:latin typeface="Cambria" panose="02040503050406030204" pitchFamily="18" charset="0"/>
              </a:rPr>
              <a:t>SFG</a:t>
            </a:r>
            <a:endParaRPr lang="en-US" sz="3600" b="1" dirty="0">
              <a:solidFill>
                <a:srgbClr val="00B05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6" name="Date Placeholder 1"/>
          <p:cNvSpPr>
            <a:spLocks noGrp="1"/>
          </p:cNvSpPr>
          <p:nvPr>
            <p:ph type="dt" sz="half" idx="10"/>
          </p:nvPr>
        </p:nvSpPr>
        <p:spPr/>
        <p:txBody>
          <a:bodyPr/>
          <a:lstStyle/>
          <a:p>
            <a:fld id="{0E560C3B-23B5-4519-8D32-13C64B693360}" type="datetime1">
              <a:rPr lang="en-US" smtClean="0"/>
              <a:pPr/>
              <a:t>8/17/2022</a:t>
            </a:fld>
            <a:endParaRPr lang="en-US"/>
          </a:p>
        </p:txBody>
      </p:sp>
      <p:sp>
        <p:nvSpPr>
          <p:cNvPr id="1049017" name="Footer Placeholder 2"/>
          <p:cNvSpPr>
            <a:spLocks noGrp="1"/>
          </p:cNvSpPr>
          <p:nvPr>
            <p:ph type="ftr" sz="quarter" idx="11"/>
          </p:nvPr>
        </p:nvSpPr>
        <p:spPr/>
        <p:txBody>
          <a:bodyPr/>
          <a:lstStyle/>
          <a:p>
            <a:r>
              <a:rPr lang="en-US" smtClean="0"/>
              <a:t>Unit-1/CS/SYBTECH/MITWPU/SRG</a:t>
            </a:r>
            <a:endParaRPr lang="en-US"/>
          </a:p>
        </p:txBody>
      </p:sp>
      <p:sp>
        <p:nvSpPr>
          <p:cNvPr id="1049018" name="Title 1"/>
          <p:cNvSpPr txBox="1"/>
          <p:nvPr/>
        </p:nvSpPr>
        <p:spPr>
          <a:xfrm>
            <a:off x="457200" y="274638"/>
            <a:ext cx="8229600" cy="1143000"/>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mtClean="0"/>
              <a:t>Mason’s gain formula</a:t>
            </a:r>
            <a:r>
              <a:rPr lang="en-US" smtClean="0"/>
              <a:t/>
            </a:r>
            <a:br>
              <a:rPr lang="en-US" smtClean="0"/>
            </a:br>
            <a:endParaRPr lang="en-US" dirty="0"/>
          </a:p>
        </p:txBody>
      </p:sp>
      <p:sp>
        <p:nvSpPr>
          <p:cNvPr id="1049019" name="Content Placeholder 2"/>
          <p:cNvSpPr txBox="1"/>
          <p:nvPr/>
        </p:nvSpPr>
        <p:spPr>
          <a:xfrm>
            <a:off x="152400" y="937418"/>
            <a:ext cx="8839200" cy="47775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The linear dependence (Gain) </a:t>
            </a:r>
            <a:r>
              <a:rPr lang="en-US" i="1" smtClean="0"/>
              <a:t>T </a:t>
            </a:r>
            <a:r>
              <a:rPr lang="en-US" i="1" baseline="-25000" smtClean="0"/>
              <a:t>i j  </a:t>
            </a:r>
            <a:r>
              <a:rPr lang="en-US" smtClean="0"/>
              <a:t>between input variable  </a:t>
            </a:r>
            <a:r>
              <a:rPr lang="en-US" i="1" smtClean="0"/>
              <a:t>x </a:t>
            </a:r>
            <a:r>
              <a:rPr lang="en-US" i="1" baseline="-25000" smtClean="0"/>
              <a:t>i</a:t>
            </a:r>
            <a:r>
              <a:rPr lang="en-US" smtClean="0"/>
              <a:t> and output variable </a:t>
            </a:r>
            <a:r>
              <a:rPr lang="en-US" i="1" smtClean="0"/>
              <a:t>x </a:t>
            </a:r>
            <a:r>
              <a:rPr lang="en-US" i="1" baseline="-25000" smtClean="0"/>
              <a:t>j</a:t>
            </a:r>
            <a:r>
              <a:rPr lang="en-US" smtClean="0"/>
              <a:t> is given by the following formula:</a:t>
            </a:r>
            <a:endParaRPr lang="en-US" dirty="0"/>
          </a:p>
        </p:txBody>
      </p:sp>
      <p:pic>
        <p:nvPicPr>
          <p:cNvPr id="2097240" name="Picture 2"/>
          <p:cNvPicPr>
            <a:picLocks noChangeAspect="1" noChangeArrowheads="1"/>
          </p:cNvPicPr>
          <p:nvPr/>
        </p:nvPicPr>
        <p:blipFill>
          <a:blip r:embed="rId2" cstate="print"/>
          <a:srcRect/>
          <a:stretch>
            <a:fillRect/>
          </a:stretch>
        </p:blipFill>
        <p:spPr bwMode="auto">
          <a:xfrm>
            <a:off x="2895600" y="2462212"/>
            <a:ext cx="3286125" cy="1476375"/>
          </a:xfrm>
          <a:prstGeom prst="rect">
            <a:avLst/>
          </a:prstGeom>
          <a:noFill/>
          <a:ln>
            <a:noFill/>
          </a:ln>
          <a:effectLst/>
        </p:spPr>
      </p:pic>
      <p:pic>
        <p:nvPicPr>
          <p:cNvPr id="2097241" name="Picture 3"/>
          <p:cNvPicPr>
            <a:picLocks noChangeAspect="1" noChangeArrowheads="1"/>
          </p:cNvPicPr>
          <p:nvPr/>
        </p:nvPicPr>
        <p:blipFill>
          <a:blip r:embed="rId3" cstate="print"/>
          <a:srcRect/>
          <a:stretch>
            <a:fillRect/>
          </a:stretch>
        </p:blipFill>
        <p:spPr bwMode="auto">
          <a:xfrm>
            <a:off x="609600" y="3938587"/>
            <a:ext cx="7162800" cy="2517748"/>
          </a:xfrm>
          <a:prstGeom prst="rect">
            <a:avLst/>
          </a:prstGeom>
          <a:noFill/>
          <a:ln>
            <a:noFill/>
          </a:ln>
          <a:effectLst/>
        </p:spPr>
      </p:pic>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4" name="Rectangle 2"/>
          <p:cNvSpPr>
            <a:spLocks noGrp="1" noChangeArrowheads="1"/>
          </p:cNvSpPr>
          <p:nvPr>
            <p:ph type="title"/>
          </p:nvPr>
        </p:nvSpPr>
        <p:spPr/>
        <p:txBody>
          <a:bodyPr/>
          <a:lstStyle/>
          <a:p>
            <a:pPr eaLnBrk="1" hangingPunct="1"/>
            <a:r>
              <a:rPr lang="en-US" altLang="en-US" smtClean="0"/>
              <a:t>An example</a:t>
            </a:r>
          </a:p>
        </p:txBody>
      </p:sp>
      <p:pic>
        <p:nvPicPr>
          <p:cNvPr id="2097244" name="Picture 3"/>
          <p:cNvPicPr>
            <a:picLocks noGrp="1" noChangeAspect="1" noChangeArrowheads="1"/>
          </p:cNvPicPr>
          <p:nvPr>
            <p:ph type="body" idx="1"/>
          </p:nvPr>
        </p:nvPicPr>
        <p:blipFill>
          <a:blip r:embed="rId2" cstate="print"/>
          <a:srcRect/>
          <a:stretch>
            <a:fillRect/>
          </a:stretch>
        </p:blipFill>
        <p:spPr>
          <a:xfrm>
            <a:off x="1390651" y="1622425"/>
            <a:ext cx="9120716" cy="4254500"/>
          </a:xfrm>
        </p:spPr>
      </p:pic>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5" name="Rectangle 2"/>
          <p:cNvSpPr>
            <a:spLocks noGrp="1" noChangeArrowheads="1"/>
          </p:cNvSpPr>
          <p:nvPr>
            <p:ph type="title"/>
          </p:nvPr>
        </p:nvSpPr>
        <p:spPr>
          <a:xfrm>
            <a:off x="812800" y="-254832"/>
            <a:ext cx="10515600" cy="1325563"/>
          </a:xfrm>
        </p:spPr>
        <p:txBody>
          <a:bodyPr/>
          <a:lstStyle/>
          <a:p>
            <a:pPr eaLnBrk="1" hangingPunct="1"/>
            <a:r>
              <a:rPr lang="en-US" altLang="en-US" dirty="0" smtClean="0"/>
              <a:t>Solution</a:t>
            </a:r>
          </a:p>
        </p:txBody>
      </p:sp>
      <p:sp>
        <p:nvSpPr>
          <p:cNvPr id="1049026" name="Rectangle 3"/>
          <p:cNvSpPr>
            <a:spLocks noGrp="1" noChangeArrowheads="1"/>
          </p:cNvSpPr>
          <p:nvPr>
            <p:ph type="body" idx="1"/>
          </p:nvPr>
        </p:nvSpPr>
        <p:spPr>
          <a:xfrm>
            <a:off x="812800" y="659567"/>
            <a:ext cx="10769600" cy="6415790"/>
          </a:xfrm>
        </p:spPr>
        <p:txBody>
          <a:bodyPr>
            <a:normAutofit/>
          </a:bodyPr>
          <a:lstStyle/>
          <a:p>
            <a:pPr marL="0" indent="0" algn="l" rtl="0" eaLnBrk="1" hangingPunct="1">
              <a:buNone/>
            </a:pPr>
            <a:r>
              <a:rPr lang="en-US" altLang="en-US" b="1" dirty="0" smtClean="0"/>
              <a:t>Step 1- </a:t>
            </a:r>
            <a:r>
              <a:rPr lang="en-US" altLang="en-US" dirty="0" smtClean="0"/>
              <a:t>Find all forward paths :P1, P2</a:t>
            </a:r>
          </a:p>
          <a:p>
            <a:pPr marL="0" indent="0" algn="l" rtl="0" eaLnBrk="1" hangingPunct="1">
              <a:buNone/>
            </a:pPr>
            <a:r>
              <a:rPr lang="en-US" altLang="en-US" dirty="0" smtClean="0"/>
              <a:t>P</a:t>
            </a:r>
            <a:r>
              <a:rPr lang="en-US" altLang="en-US" baseline="-25000" dirty="0" smtClean="0"/>
              <a:t>1</a:t>
            </a:r>
            <a:r>
              <a:rPr lang="en-US" altLang="en-US" dirty="0" smtClean="0"/>
              <a:t> = G</a:t>
            </a:r>
            <a:r>
              <a:rPr lang="en-US" altLang="en-US" baseline="-25000" dirty="0" smtClean="0"/>
              <a:t>1</a:t>
            </a:r>
            <a:r>
              <a:rPr lang="en-US" altLang="en-US" dirty="0" smtClean="0"/>
              <a:t>G</a:t>
            </a:r>
            <a:r>
              <a:rPr lang="en-US" altLang="en-US" baseline="-25000" dirty="0" smtClean="0"/>
              <a:t>2</a:t>
            </a:r>
            <a:r>
              <a:rPr lang="en-US" altLang="en-US" dirty="0" smtClean="0"/>
              <a:t>G</a:t>
            </a:r>
            <a:r>
              <a:rPr lang="en-US" altLang="en-US" baseline="-25000" dirty="0" smtClean="0"/>
              <a:t>3</a:t>
            </a:r>
            <a:r>
              <a:rPr lang="en-US" altLang="en-US" dirty="0" smtClean="0"/>
              <a:t>G</a:t>
            </a:r>
            <a:r>
              <a:rPr lang="en-US" altLang="en-US" baseline="-25000" dirty="0" smtClean="0"/>
              <a:t>4</a:t>
            </a:r>
            <a:r>
              <a:rPr lang="en-US" altLang="en-US" dirty="0" smtClean="0"/>
              <a:t>, P</a:t>
            </a:r>
            <a:r>
              <a:rPr lang="en-US" altLang="en-US" baseline="-25000" dirty="0" smtClean="0"/>
              <a:t>2</a:t>
            </a:r>
            <a:r>
              <a:rPr lang="en-US" altLang="en-US" dirty="0" smtClean="0"/>
              <a:t>= G</a:t>
            </a:r>
            <a:r>
              <a:rPr lang="en-US" altLang="en-US" baseline="-25000" dirty="0" smtClean="0"/>
              <a:t>5</a:t>
            </a:r>
            <a:r>
              <a:rPr lang="en-US" altLang="en-US" dirty="0" smtClean="0"/>
              <a:t>G</a:t>
            </a:r>
            <a:r>
              <a:rPr lang="en-US" altLang="en-US" baseline="-25000" dirty="0" smtClean="0"/>
              <a:t>6</a:t>
            </a:r>
            <a:r>
              <a:rPr lang="en-US" altLang="en-US" dirty="0" smtClean="0"/>
              <a:t>G</a:t>
            </a:r>
            <a:r>
              <a:rPr lang="en-US" altLang="en-US" baseline="-25000" dirty="0" smtClean="0"/>
              <a:t>7</a:t>
            </a:r>
            <a:r>
              <a:rPr lang="en-US" altLang="en-US" dirty="0" smtClean="0"/>
              <a:t>G</a:t>
            </a:r>
            <a:r>
              <a:rPr lang="en-US" altLang="en-US" baseline="-25000" dirty="0" smtClean="0"/>
              <a:t>8</a:t>
            </a:r>
          </a:p>
          <a:p>
            <a:pPr marL="0" indent="0" algn="l" rtl="0" eaLnBrk="1" hangingPunct="1">
              <a:buNone/>
            </a:pPr>
            <a:r>
              <a:rPr lang="en-US" altLang="en-US" sz="4400" b="1" baseline="-25000" dirty="0" smtClean="0"/>
              <a:t>Step 2- </a:t>
            </a:r>
            <a:r>
              <a:rPr lang="en-US" altLang="en-US" sz="4400" baseline="-25000" dirty="0" smtClean="0"/>
              <a:t>Find total number of single loops</a:t>
            </a:r>
            <a:endParaRPr lang="en-US" altLang="en-US" sz="4400" dirty="0" smtClean="0"/>
          </a:p>
          <a:p>
            <a:pPr algn="l" rtl="0" eaLnBrk="1" hangingPunct="1"/>
            <a:r>
              <a:rPr lang="en-US" altLang="en-US" dirty="0" smtClean="0"/>
              <a:t>L</a:t>
            </a:r>
            <a:r>
              <a:rPr lang="en-US" altLang="en-US" baseline="-25000" dirty="0" smtClean="0"/>
              <a:t>1</a:t>
            </a:r>
            <a:r>
              <a:rPr lang="en-US" altLang="en-US" dirty="0" smtClean="0"/>
              <a:t>=G</a:t>
            </a:r>
            <a:r>
              <a:rPr lang="en-US" altLang="en-US" baseline="-25000" dirty="0" smtClean="0"/>
              <a:t>2</a:t>
            </a:r>
            <a:r>
              <a:rPr lang="en-US" altLang="en-US" dirty="0" smtClean="0"/>
              <a:t>H</a:t>
            </a:r>
            <a:r>
              <a:rPr lang="en-US" altLang="en-US" baseline="-25000" dirty="0" smtClean="0"/>
              <a:t>2            </a:t>
            </a:r>
            <a:r>
              <a:rPr lang="en-US" altLang="en-US" dirty="0" smtClean="0"/>
              <a:t> L</a:t>
            </a:r>
            <a:r>
              <a:rPr lang="en-US" altLang="en-US" baseline="-25000" dirty="0" smtClean="0"/>
              <a:t>2</a:t>
            </a:r>
            <a:r>
              <a:rPr lang="en-US" altLang="en-US" dirty="0" smtClean="0"/>
              <a:t>=G</a:t>
            </a:r>
            <a:r>
              <a:rPr lang="en-US" altLang="en-US" baseline="-25000" dirty="0" smtClean="0"/>
              <a:t>3</a:t>
            </a:r>
            <a:r>
              <a:rPr lang="en-US" altLang="en-US" dirty="0" smtClean="0"/>
              <a:t>H</a:t>
            </a:r>
            <a:r>
              <a:rPr lang="en-US" altLang="en-US" baseline="-25000" dirty="0" smtClean="0"/>
              <a:t>3</a:t>
            </a:r>
            <a:r>
              <a:rPr lang="en-US" altLang="en-US" dirty="0" smtClean="0"/>
              <a:t>              L</a:t>
            </a:r>
            <a:r>
              <a:rPr lang="en-US" altLang="en-US" baseline="-25000" dirty="0" smtClean="0"/>
              <a:t>3</a:t>
            </a:r>
            <a:r>
              <a:rPr lang="en-US" altLang="en-US" dirty="0" smtClean="0"/>
              <a:t>=G</a:t>
            </a:r>
            <a:r>
              <a:rPr lang="en-US" altLang="en-US" baseline="-25000" dirty="0" smtClean="0"/>
              <a:t>6</a:t>
            </a:r>
            <a:r>
              <a:rPr lang="en-US" altLang="en-US" dirty="0" smtClean="0"/>
              <a:t>H</a:t>
            </a:r>
            <a:r>
              <a:rPr lang="en-US" altLang="en-US" baseline="-25000" dirty="0" smtClean="0"/>
              <a:t>6</a:t>
            </a:r>
            <a:r>
              <a:rPr lang="en-US" altLang="en-US" dirty="0" smtClean="0"/>
              <a:t>                  L</a:t>
            </a:r>
            <a:r>
              <a:rPr lang="en-US" altLang="en-US" baseline="-25000" dirty="0" smtClean="0"/>
              <a:t>4</a:t>
            </a:r>
            <a:r>
              <a:rPr lang="en-US" altLang="en-US" dirty="0" smtClean="0"/>
              <a:t>=G</a:t>
            </a:r>
            <a:r>
              <a:rPr lang="en-US" altLang="en-US" baseline="-25000" dirty="0" smtClean="0"/>
              <a:t>7</a:t>
            </a:r>
            <a:r>
              <a:rPr lang="en-US" altLang="en-US" dirty="0" smtClean="0"/>
              <a:t>H</a:t>
            </a:r>
            <a:r>
              <a:rPr lang="en-US" altLang="en-US" baseline="-25000" dirty="0" smtClean="0"/>
              <a:t>7</a:t>
            </a:r>
          </a:p>
          <a:p>
            <a:pPr marL="0" indent="0" algn="l" rtl="0" eaLnBrk="1" hangingPunct="1">
              <a:buNone/>
            </a:pPr>
            <a:endParaRPr lang="en-US" altLang="en-US" baseline="-25000" dirty="0" smtClean="0"/>
          </a:p>
          <a:p>
            <a:pPr marL="0" indent="0" algn="l" rtl="0" eaLnBrk="1" hangingPunct="1">
              <a:buNone/>
            </a:pPr>
            <a:r>
              <a:rPr lang="en-US" altLang="en-US" sz="4300" b="1" baseline="-25000" dirty="0" smtClean="0"/>
              <a:t>Step 3 </a:t>
            </a:r>
            <a:r>
              <a:rPr lang="en-US" altLang="en-US" baseline="-25000" dirty="0" smtClean="0"/>
              <a:t>-  </a:t>
            </a:r>
            <a:r>
              <a:rPr lang="en-US" altLang="en-US" sz="4300" baseline="-25000" dirty="0" smtClean="0"/>
              <a:t>Total</a:t>
            </a:r>
            <a:r>
              <a:rPr lang="en-US" altLang="en-US" sz="4300" dirty="0" smtClean="0"/>
              <a:t> </a:t>
            </a:r>
            <a:r>
              <a:rPr lang="en-US" altLang="en-US" dirty="0" smtClean="0"/>
              <a:t>No. of two non touching loops</a:t>
            </a:r>
          </a:p>
          <a:p>
            <a:pPr marL="0" indent="0">
              <a:buNone/>
            </a:pPr>
            <a:r>
              <a:rPr lang="en-US" altLang="en-US" dirty="0" smtClean="0"/>
              <a:t>L</a:t>
            </a:r>
            <a:r>
              <a:rPr lang="en-US" altLang="en-US" baseline="-25000" dirty="0" smtClean="0"/>
              <a:t>1</a:t>
            </a:r>
            <a:r>
              <a:rPr lang="en-US" altLang="en-US" dirty="0" smtClean="0"/>
              <a:t>L</a:t>
            </a:r>
            <a:r>
              <a:rPr lang="en-US" altLang="en-US" baseline="-25000" dirty="0" smtClean="0"/>
              <a:t>3 ,  </a:t>
            </a:r>
            <a:r>
              <a:rPr lang="en-US" altLang="en-US" dirty="0" smtClean="0"/>
              <a:t>L</a:t>
            </a:r>
            <a:r>
              <a:rPr lang="en-US" altLang="en-US" baseline="-25000" dirty="0" smtClean="0"/>
              <a:t>1</a:t>
            </a:r>
            <a:r>
              <a:rPr lang="en-US" altLang="en-US" dirty="0" smtClean="0"/>
              <a:t>L</a:t>
            </a:r>
            <a:r>
              <a:rPr lang="en-US" altLang="en-US" baseline="-25000" dirty="0" smtClean="0"/>
              <a:t>4 ,   </a:t>
            </a:r>
            <a:r>
              <a:rPr lang="en-US" altLang="en-US" dirty="0" smtClean="0"/>
              <a:t>L</a:t>
            </a:r>
            <a:r>
              <a:rPr lang="en-US" altLang="en-US" baseline="-25000" dirty="0" smtClean="0"/>
              <a:t>2</a:t>
            </a:r>
            <a:r>
              <a:rPr lang="en-US" altLang="en-US" dirty="0" smtClean="0"/>
              <a:t>L</a:t>
            </a:r>
            <a:r>
              <a:rPr lang="en-US" altLang="en-US" baseline="-25000" dirty="0" smtClean="0"/>
              <a:t>3 ,  </a:t>
            </a:r>
            <a:r>
              <a:rPr lang="en-US" altLang="en-US" dirty="0" smtClean="0"/>
              <a:t>L</a:t>
            </a:r>
            <a:r>
              <a:rPr lang="en-US" altLang="en-US" baseline="-25000" dirty="0" smtClean="0"/>
              <a:t>2</a:t>
            </a:r>
            <a:r>
              <a:rPr lang="en-US" altLang="en-US" dirty="0" smtClean="0"/>
              <a:t>L</a:t>
            </a:r>
            <a:r>
              <a:rPr lang="en-US" altLang="en-US" baseline="-25000" dirty="0" smtClean="0"/>
              <a:t>4</a:t>
            </a:r>
            <a:endParaRPr lang="en-US" altLang="en-US" baseline="-25000" dirty="0"/>
          </a:p>
          <a:p>
            <a:pPr marL="0" indent="0" algn="l" rtl="0" eaLnBrk="1" hangingPunct="1">
              <a:buNone/>
            </a:pPr>
            <a:endParaRPr lang="en-US" altLang="en-US" baseline="-25000" dirty="0" smtClean="0"/>
          </a:p>
          <a:p>
            <a:pPr marL="0" indent="0" algn="l" rtl="0" eaLnBrk="1" hangingPunct="1">
              <a:buNone/>
            </a:pPr>
            <a:r>
              <a:rPr lang="en-US" altLang="en-US" sz="4600" b="1" baseline="-25000" dirty="0" smtClean="0"/>
              <a:t>Step 4 </a:t>
            </a:r>
            <a:r>
              <a:rPr lang="en-US" altLang="en-US" sz="4600" baseline="-25000" dirty="0" smtClean="0"/>
              <a:t>– There are no 3 non touching loops</a:t>
            </a:r>
          </a:p>
          <a:p>
            <a:pPr algn="l" rtl="0" eaLnBrk="1" hangingPunct="1"/>
            <a:endParaRPr lang="en-US" alt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4902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902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902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902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902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490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7" name="Content Placeholder 2"/>
          <p:cNvSpPr>
            <a:spLocks noGrp="1"/>
          </p:cNvSpPr>
          <p:nvPr>
            <p:ph idx="1"/>
          </p:nvPr>
        </p:nvSpPr>
        <p:spPr>
          <a:xfrm rot="21575766">
            <a:off x="-993724" y="-309833"/>
            <a:ext cx="10649262" cy="5345029"/>
          </a:xfrm>
        </p:spPr>
        <p:txBody>
          <a:bodyPr/>
          <a:lstStyle/>
          <a:p>
            <a:endParaRPr lang="en-IN" dirty="0"/>
          </a:p>
        </p:txBody>
      </p:sp>
      <p:sp>
        <p:nvSpPr>
          <p:cNvPr id="1049028"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1049029" name="Footer Placeholder 4"/>
          <p:cNvSpPr>
            <a:spLocks noGrp="1"/>
          </p:cNvSpPr>
          <p:nvPr>
            <p:ph type="ftr" sz="quarter" idx="11"/>
          </p:nvPr>
        </p:nvSpPr>
        <p:spPr/>
        <p:txBody>
          <a:bodyPr/>
          <a:lstStyle/>
          <a:p>
            <a:r>
              <a:rPr lang="en-US" smtClean="0"/>
              <a:t>Unit-1/CS/SYBTECH/MITWPU/SRG</a:t>
            </a:r>
            <a:endParaRPr lang="en-US"/>
          </a:p>
        </p:txBody>
      </p:sp>
      <p:sp>
        <p:nvSpPr>
          <p:cNvPr id="1049030" name="Rectangle 5"/>
          <p:cNvSpPr/>
          <p:nvPr/>
        </p:nvSpPr>
        <p:spPr>
          <a:xfrm>
            <a:off x="990600" y="449705"/>
            <a:ext cx="9037820" cy="6835140"/>
          </a:xfrm>
          <a:prstGeom prst="rect">
            <a:avLst/>
          </a:prstGeom>
        </p:spPr>
        <p:txBody>
          <a:bodyPr wrap="square">
            <a:spAutoFit/>
          </a:bodyPr>
          <a:lstStyle/>
          <a:p>
            <a:endParaRPr lang="en-US" altLang="en-US" sz="2400" b="1" baseline="-25000" dirty="0"/>
          </a:p>
          <a:p>
            <a:r>
              <a:rPr lang="en-US" altLang="en-US" sz="3200" b="1" baseline="-25000" dirty="0" smtClean="0"/>
              <a:t>Step </a:t>
            </a:r>
            <a:r>
              <a:rPr lang="en-US" altLang="en-US" sz="3200" b="1" baseline="-25000" dirty="0"/>
              <a:t>5- </a:t>
            </a:r>
            <a:r>
              <a:rPr lang="en-US" altLang="en-US" sz="3200" baseline="-25000" dirty="0"/>
              <a:t>Obtain value of   </a:t>
            </a:r>
            <a:r>
              <a:rPr lang="en-US" altLang="en-US" sz="3200" dirty="0">
                <a:latin typeface="Symbol" pitchFamily="18" charset="2"/>
              </a:rPr>
              <a:t>D</a:t>
            </a:r>
            <a:endParaRPr lang="en-US" altLang="en-US" sz="3200" baseline="-25000" dirty="0"/>
          </a:p>
          <a:p>
            <a:r>
              <a:rPr lang="en-US" altLang="en-US" sz="2400" dirty="0">
                <a:latin typeface="Symbol" pitchFamily="18" charset="2"/>
              </a:rPr>
              <a:t>D= 1 </a:t>
            </a:r>
            <a:r>
              <a:rPr lang="en-US" altLang="en-US" sz="2400" dirty="0"/>
              <a:t>- (L</a:t>
            </a:r>
            <a:r>
              <a:rPr lang="en-US" altLang="en-US" sz="2400" baseline="-25000" dirty="0"/>
              <a:t>1</a:t>
            </a:r>
            <a:r>
              <a:rPr lang="en-US" altLang="en-US" sz="2400" dirty="0"/>
              <a:t>+L</a:t>
            </a:r>
            <a:r>
              <a:rPr lang="en-US" altLang="en-US" sz="2400" baseline="-25000" dirty="0"/>
              <a:t>2</a:t>
            </a:r>
            <a:r>
              <a:rPr lang="en-US" altLang="en-US" sz="2400" dirty="0"/>
              <a:t>+L</a:t>
            </a:r>
            <a:r>
              <a:rPr lang="en-US" altLang="en-US" sz="2400" baseline="-25000" dirty="0"/>
              <a:t>3</a:t>
            </a:r>
            <a:r>
              <a:rPr lang="en-US" altLang="en-US" sz="2400" dirty="0"/>
              <a:t>+L</a:t>
            </a:r>
            <a:r>
              <a:rPr lang="en-US" altLang="en-US" sz="2400" baseline="-25000" dirty="0"/>
              <a:t>4</a:t>
            </a:r>
            <a:r>
              <a:rPr lang="en-US" altLang="en-US" sz="2400" dirty="0"/>
              <a:t>)+(L</a:t>
            </a:r>
            <a:r>
              <a:rPr lang="en-US" altLang="en-US" sz="2400" baseline="-25000" dirty="0"/>
              <a:t>1</a:t>
            </a:r>
            <a:r>
              <a:rPr lang="en-US" altLang="en-US" sz="2400" dirty="0"/>
              <a:t>L</a:t>
            </a:r>
            <a:r>
              <a:rPr lang="en-US" altLang="en-US" sz="2400" baseline="-25000" dirty="0"/>
              <a:t>3</a:t>
            </a:r>
            <a:r>
              <a:rPr lang="en-US" altLang="en-US" sz="2400" dirty="0"/>
              <a:t>+L</a:t>
            </a:r>
            <a:r>
              <a:rPr lang="en-US" altLang="en-US" sz="2400" baseline="-25000" dirty="0"/>
              <a:t>1</a:t>
            </a:r>
            <a:r>
              <a:rPr lang="en-US" altLang="en-US" sz="2400" dirty="0"/>
              <a:t>L</a:t>
            </a:r>
            <a:r>
              <a:rPr lang="en-US" altLang="en-US" sz="2400" baseline="-25000" dirty="0"/>
              <a:t>4</a:t>
            </a:r>
            <a:r>
              <a:rPr lang="en-US" altLang="en-US" sz="2400" dirty="0"/>
              <a:t>+L</a:t>
            </a:r>
            <a:r>
              <a:rPr lang="en-US" altLang="en-US" sz="2400" baseline="-25000" dirty="0"/>
              <a:t>2</a:t>
            </a:r>
            <a:r>
              <a:rPr lang="en-US" altLang="en-US" sz="2400" dirty="0"/>
              <a:t>L</a:t>
            </a:r>
            <a:r>
              <a:rPr lang="en-US" altLang="en-US" sz="2400" baseline="-25000" dirty="0"/>
              <a:t>3</a:t>
            </a:r>
            <a:r>
              <a:rPr lang="en-US" altLang="en-US" sz="2400" dirty="0"/>
              <a:t>+L</a:t>
            </a:r>
            <a:r>
              <a:rPr lang="en-US" altLang="en-US" sz="2400" baseline="-25000" dirty="0"/>
              <a:t>2</a:t>
            </a:r>
            <a:r>
              <a:rPr lang="en-US" altLang="en-US" sz="2400" dirty="0"/>
              <a:t>L</a:t>
            </a:r>
            <a:r>
              <a:rPr lang="en-US" altLang="en-US" sz="2400" baseline="-25000" dirty="0"/>
              <a:t>4</a:t>
            </a:r>
            <a:r>
              <a:rPr lang="en-US" altLang="en-US" sz="2400" dirty="0"/>
              <a:t>)    </a:t>
            </a:r>
            <a:endParaRPr lang="en-US" altLang="en-US" sz="2400" dirty="0" smtClean="0"/>
          </a:p>
          <a:p>
            <a:r>
              <a:rPr lang="en-US" altLang="en-US" sz="2400" dirty="0"/>
              <a:t> </a:t>
            </a:r>
            <a:r>
              <a:rPr lang="en-US" altLang="en-US" sz="2400" dirty="0" smtClean="0"/>
              <a:t>  </a:t>
            </a:r>
            <a:r>
              <a:rPr lang="en-US" altLang="en-US" sz="2400" dirty="0"/>
              <a:t>= 1- (G</a:t>
            </a:r>
            <a:r>
              <a:rPr lang="en-US" altLang="en-US" sz="2400" baseline="-25000" dirty="0"/>
              <a:t>2</a:t>
            </a:r>
            <a:r>
              <a:rPr lang="en-US" altLang="en-US" sz="2400" dirty="0"/>
              <a:t>H</a:t>
            </a:r>
            <a:r>
              <a:rPr lang="en-US" altLang="en-US" sz="2400" baseline="-25000" dirty="0"/>
              <a:t>2+</a:t>
            </a:r>
            <a:r>
              <a:rPr lang="en-US" altLang="en-US" sz="2400" dirty="0"/>
              <a:t>G</a:t>
            </a:r>
            <a:r>
              <a:rPr lang="en-US" altLang="en-US" sz="2400" baseline="-25000" dirty="0"/>
              <a:t>3</a:t>
            </a:r>
            <a:r>
              <a:rPr lang="en-US" altLang="en-US" sz="2400" dirty="0"/>
              <a:t>H</a:t>
            </a:r>
            <a:r>
              <a:rPr lang="en-US" altLang="en-US" sz="2400" baseline="-25000" dirty="0"/>
              <a:t>3</a:t>
            </a:r>
            <a:r>
              <a:rPr lang="en-US" altLang="en-US" sz="2400" dirty="0"/>
              <a:t> +G</a:t>
            </a:r>
            <a:r>
              <a:rPr lang="en-US" altLang="en-US" sz="2400" baseline="-25000" dirty="0"/>
              <a:t>6</a:t>
            </a:r>
            <a:r>
              <a:rPr lang="en-US" altLang="en-US" sz="2400" dirty="0"/>
              <a:t>H</a:t>
            </a:r>
            <a:r>
              <a:rPr lang="en-US" altLang="en-US" sz="2400" baseline="-25000" dirty="0"/>
              <a:t>6</a:t>
            </a:r>
            <a:r>
              <a:rPr lang="en-US" altLang="en-US" sz="2400" dirty="0"/>
              <a:t> +G</a:t>
            </a:r>
            <a:r>
              <a:rPr lang="en-US" altLang="en-US" sz="2400" baseline="-25000" dirty="0"/>
              <a:t>7</a:t>
            </a:r>
            <a:r>
              <a:rPr lang="en-US" altLang="en-US" sz="2400" dirty="0"/>
              <a:t>H</a:t>
            </a:r>
            <a:r>
              <a:rPr lang="en-US" altLang="en-US" sz="2400" baseline="-25000" dirty="0"/>
              <a:t>7  ) + (</a:t>
            </a:r>
            <a:r>
              <a:rPr lang="en-US" altLang="en-US" sz="2400" dirty="0"/>
              <a:t>G</a:t>
            </a:r>
            <a:r>
              <a:rPr lang="en-US" altLang="en-US" sz="2400" baseline="-25000" dirty="0"/>
              <a:t>2</a:t>
            </a:r>
            <a:r>
              <a:rPr lang="en-US" altLang="en-US" sz="2400" dirty="0"/>
              <a:t>H</a:t>
            </a:r>
            <a:r>
              <a:rPr lang="en-US" altLang="en-US" sz="2400" baseline="-25000" dirty="0"/>
              <a:t>2 </a:t>
            </a:r>
            <a:r>
              <a:rPr lang="en-US" altLang="en-US" sz="2400" dirty="0"/>
              <a:t>G</a:t>
            </a:r>
            <a:r>
              <a:rPr lang="en-US" altLang="en-US" sz="2400" baseline="-25000" dirty="0"/>
              <a:t>6</a:t>
            </a:r>
            <a:r>
              <a:rPr lang="en-US" altLang="en-US" sz="2400" dirty="0"/>
              <a:t>H</a:t>
            </a:r>
            <a:r>
              <a:rPr lang="en-US" altLang="en-US" sz="2400" baseline="-25000" dirty="0"/>
              <a:t>6</a:t>
            </a:r>
            <a:r>
              <a:rPr lang="en-US" altLang="en-US" sz="2400" dirty="0"/>
              <a:t> + G</a:t>
            </a:r>
            <a:r>
              <a:rPr lang="en-US" altLang="en-US" sz="2400" baseline="-25000" dirty="0"/>
              <a:t>2</a:t>
            </a:r>
            <a:r>
              <a:rPr lang="en-US" altLang="en-US" sz="2400" dirty="0"/>
              <a:t>H</a:t>
            </a:r>
            <a:r>
              <a:rPr lang="en-US" altLang="en-US" sz="2400" baseline="-25000" dirty="0"/>
              <a:t>2 </a:t>
            </a:r>
            <a:r>
              <a:rPr lang="en-US" altLang="en-US" sz="2400" dirty="0"/>
              <a:t>G</a:t>
            </a:r>
            <a:r>
              <a:rPr lang="en-US" altLang="en-US" sz="2400" baseline="-25000" dirty="0"/>
              <a:t>7</a:t>
            </a:r>
            <a:r>
              <a:rPr lang="en-US" altLang="en-US" sz="2400" dirty="0"/>
              <a:t>H</a:t>
            </a:r>
            <a:r>
              <a:rPr lang="en-US" altLang="en-US" sz="2400" baseline="-25000" dirty="0"/>
              <a:t>7+</a:t>
            </a:r>
            <a:r>
              <a:rPr lang="en-US" altLang="en-US" sz="2400" dirty="0"/>
              <a:t>G</a:t>
            </a:r>
            <a:r>
              <a:rPr lang="en-US" altLang="en-US" sz="2400" baseline="-25000" dirty="0"/>
              <a:t>3</a:t>
            </a:r>
            <a:r>
              <a:rPr lang="en-US" altLang="en-US" sz="2400" dirty="0"/>
              <a:t>H</a:t>
            </a:r>
            <a:r>
              <a:rPr lang="en-US" altLang="en-US" sz="2400" baseline="-25000" dirty="0"/>
              <a:t>3</a:t>
            </a:r>
            <a:r>
              <a:rPr lang="en-US" altLang="en-US" sz="2400" dirty="0"/>
              <a:t>G</a:t>
            </a:r>
            <a:r>
              <a:rPr lang="en-US" altLang="en-US" sz="2400" baseline="-25000" dirty="0"/>
              <a:t>6</a:t>
            </a:r>
            <a:r>
              <a:rPr lang="en-US" altLang="en-US" sz="2400" dirty="0"/>
              <a:t>H</a:t>
            </a:r>
            <a:r>
              <a:rPr lang="en-US" altLang="en-US" sz="2400" baseline="-25000" dirty="0"/>
              <a:t>6</a:t>
            </a:r>
            <a:r>
              <a:rPr lang="en-US" altLang="en-US" sz="2400" dirty="0"/>
              <a:t> +G</a:t>
            </a:r>
            <a:r>
              <a:rPr lang="en-US" altLang="en-US" sz="2400" baseline="-25000" dirty="0"/>
              <a:t>3</a:t>
            </a:r>
            <a:r>
              <a:rPr lang="en-US" altLang="en-US" sz="2400" dirty="0"/>
              <a:t>H</a:t>
            </a:r>
            <a:r>
              <a:rPr lang="en-US" altLang="en-US" sz="2400" baseline="-25000" dirty="0"/>
              <a:t>3</a:t>
            </a:r>
            <a:r>
              <a:rPr lang="en-US" altLang="en-US" sz="2400" dirty="0"/>
              <a:t> G</a:t>
            </a:r>
            <a:r>
              <a:rPr lang="en-US" altLang="en-US" sz="2400" baseline="-25000" dirty="0"/>
              <a:t>7</a:t>
            </a:r>
            <a:r>
              <a:rPr lang="en-US" altLang="en-US" sz="2400" dirty="0"/>
              <a:t>H</a:t>
            </a:r>
            <a:r>
              <a:rPr lang="en-US" altLang="en-US" sz="2400" baseline="-25000" dirty="0"/>
              <a:t>7)</a:t>
            </a:r>
          </a:p>
          <a:p>
            <a:endParaRPr lang="en-US" altLang="en-US" sz="2400" baseline="-25000" dirty="0"/>
          </a:p>
          <a:p>
            <a:r>
              <a:rPr lang="en-US" altLang="en-US" sz="2400" b="1" dirty="0"/>
              <a:t>Step 6- </a:t>
            </a:r>
            <a:r>
              <a:rPr lang="en-US" altLang="en-US" sz="2400" dirty="0"/>
              <a:t>Obtain value of </a:t>
            </a:r>
            <a:r>
              <a:rPr lang="en-US" altLang="en-US" sz="2400" dirty="0">
                <a:latin typeface="Symbol" pitchFamily="18" charset="2"/>
              </a:rPr>
              <a:t>D</a:t>
            </a:r>
            <a:r>
              <a:rPr lang="en-US" altLang="en-US" sz="2400" dirty="0"/>
              <a:t>1 and </a:t>
            </a:r>
            <a:r>
              <a:rPr lang="en-US" altLang="en-US" sz="2400" dirty="0">
                <a:latin typeface="Symbol" pitchFamily="18" charset="2"/>
              </a:rPr>
              <a:t>D</a:t>
            </a:r>
            <a:r>
              <a:rPr lang="en-US" altLang="en-US" sz="2400" dirty="0"/>
              <a:t>2</a:t>
            </a:r>
          </a:p>
          <a:p>
            <a:r>
              <a:rPr lang="en-US" altLang="en-US" sz="2400" dirty="0"/>
              <a:t>Cofactor for path 1: (</a:t>
            </a:r>
            <a:r>
              <a:rPr lang="en-US" sz="2400" dirty="0"/>
              <a:t>the value of ∆ for the part of the graph not touching the 1st</a:t>
            </a:r>
            <a:r>
              <a:rPr lang="en-US" sz="2400" baseline="30000" dirty="0"/>
              <a:t>h</a:t>
            </a:r>
            <a:r>
              <a:rPr lang="en-US" sz="2400" dirty="0"/>
              <a:t> forward path)</a:t>
            </a:r>
          </a:p>
          <a:p>
            <a:r>
              <a:rPr lang="en-US" altLang="en-US" sz="2400" dirty="0"/>
              <a:t> </a:t>
            </a:r>
            <a:r>
              <a:rPr lang="en-US" altLang="en-US" sz="2400" dirty="0">
                <a:latin typeface="Symbol" pitchFamily="18" charset="2"/>
              </a:rPr>
              <a:t>D</a:t>
            </a:r>
            <a:r>
              <a:rPr lang="en-US" altLang="en-US" sz="2400" dirty="0"/>
              <a:t>1= 1- (L</a:t>
            </a:r>
            <a:r>
              <a:rPr lang="en-US" altLang="en-US" sz="2400" baseline="-25000" dirty="0"/>
              <a:t>3</a:t>
            </a:r>
            <a:r>
              <a:rPr lang="en-US" altLang="en-US" sz="2400" dirty="0"/>
              <a:t>+L</a:t>
            </a:r>
            <a:r>
              <a:rPr lang="en-US" altLang="en-US" sz="2400" baseline="-25000" dirty="0"/>
              <a:t>4</a:t>
            </a:r>
            <a:r>
              <a:rPr lang="en-US" altLang="en-US" sz="2400" dirty="0"/>
              <a:t>)</a:t>
            </a:r>
          </a:p>
          <a:p>
            <a:endParaRPr lang="en-US" altLang="en-US" sz="2400" dirty="0"/>
          </a:p>
          <a:p>
            <a:r>
              <a:rPr lang="en-US" altLang="en-US" sz="2400" dirty="0"/>
              <a:t>Cofactor for path 2: (</a:t>
            </a:r>
            <a:r>
              <a:rPr lang="en-US" sz="2400" dirty="0"/>
              <a:t>the value of ∆ for the part of the graph not touching the 2nd forward path)</a:t>
            </a:r>
            <a:endParaRPr lang="en-US" altLang="en-US" sz="2400" dirty="0"/>
          </a:p>
          <a:p>
            <a:r>
              <a:rPr lang="en-US" altLang="en-US" sz="2400" dirty="0">
                <a:latin typeface="Symbol" pitchFamily="18" charset="2"/>
              </a:rPr>
              <a:t>D</a:t>
            </a:r>
            <a:r>
              <a:rPr lang="en-US" altLang="en-US" sz="2400" dirty="0"/>
              <a:t>2= 1-(L</a:t>
            </a:r>
            <a:r>
              <a:rPr lang="en-US" altLang="en-US" sz="2400" baseline="-25000" dirty="0"/>
              <a:t>1</a:t>
            </a:r>
            <a:r>
              <a:rPr lang="en-US" altLang="en-US" sz="2400" dirty="0"/>
              <a:t>+L</a:t>
            </a:r>
            <a:r>
              <a:rPr lang="en-US" altLang="en-US" sz="2400" baseline="-25000" dirty="0"/>
              <a:t>2</a:t>
            </a:r>
            <a:r>
              <a:rPr lang="en-US" altLang="en-US" sz="2400" dirty="0" smtClean="0"/>
              <a:t>)</a:t>
            </a:r>
          </a:p>
          <a:p>
            <a:endParaRPr lang="en-US" altLang="en-US" sz="2400" dirty="0"/>
          </a:p>
          <a:p>
            <a:r>
              <a:rPr lang="en-US" altLang="en-US" sz="2400" dirty="0"/>
              <a:t>T(s) = (P</a:t>
            </a:r>
            <a:r>
              <a:rPr lang="en-US" altLang="en-US" sz="2400" baseline="-25000" dirty="0"/>
              <a:t>1</a:t>
            </a:r>
            <a:r>
              <a:rPr lang="en-US" altLang="en-US" sz="2400" dirty="0">
                <a:latin typeface="Symbol" pitchFamily="18" charset="2"/>
              </a:rPr>
              <a:t>D</a:t>
            </a:r>
            <a:r>
              <a:rPr lang="en-US" altLang="en-US" sz="2400" baseline="-25000" dirty="0"/>
              <a:t>1</a:t>
            </a:r>
            <a:r>
              <a:rPr lang="en-US" altLang="en-US" sz="2400" dirty="0"/>
              <a:t> + P</a:t>
            </a:r>
            <a:r>
              <a:rPr lang="en-US" altLang="en-US" sz="2400" baseline="-25000" dirty="0"/>
              <a:t>2</a:t>
            </a:r>
            <a:r>
              <a:rPr lang="en-US" altLang="en-US" sz="2400" dirty="0">
                <a:latin typeface="Symbol" pitchFamily="18" charset="2"/>
              </a:rPr>
              <a:t>D</a:t>
            </a:r>
            <a:r>
              <a:rPr lang="en-US" altLang="en-US" sz="2400" baseline="-25000" dirty="0"/>
              <a:t>2</a:t>
            </a:r>
            <a:r>
              <a:rPr lang="en-US" altLang="en-US" sz="2400" dirty="0"/>
              <a:t>)/</a:t>
            </a:r>
            <a:r>
              <a:rPr lang="en-US" altLang="en-US" sz="2400" dirty="0">
                <a:latin typeface="Symbol" pitchFamily="18" charset="2"/>
              </a:rPr>
              <a:t>D</a:t>
            </a:r>
            <a:endParaRPr lang="ar-SA" altLang="en-US" sz="2400" dirty="0">
              <a:latin typeface="Symbol" pitchFamily="18" charset="2"/>
            </a:endParaRPr>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dirty="0" smtClean="0"/>
              <a:t>Unit-1/CS/SYBTECH/MITWPU</a:t>
            </a:r>
            <a:endParaRPr lang="en-US" dirty="0"/>
          </a:p>
        </p:txBody>
      </p:sp>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0100" y="1739901"/>
            <a:ext cx="9986963" cy="4356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07856472"/>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307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08050" y="2279650"/>
            <a:ext cx="9715500" cy="2552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92583222"/>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dirty="0" smtClean="0"/>
              <a:t>Unit-1/CS/SYBTECH/MITWPU</a:t>
            </a:r>
            <a:endParaRPr lang="en-US" dirty="0"/>
          </a:p>
        </p:txBody>
      </p:sp>
      <p:pic>
        <p:nvPicPr>
          <p:cNvPr id="409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23963" y="1228725"/>
            <a:ext cx="9744075" cy="4400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09537031"/>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dirty="0"/>
          </a:p>
        </p:txBody>
      </p:sp>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pic>
        <p:nvPicPr>
          <p:cNvPr id="512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52500" y="1873250"/>
            <a:ext cx="3149600" cy="80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49400" y="2679700"/>
            <a:ext cx="9423400" cy="177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49400" y="4330700"/>
            <a:ext cx="9017000" cy="165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5335044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Rectangle 3"/>
          <p:cNvSpPr>
            <a:spLocks noGrp="1" noChangeArrowheads="1"/>
          </p:cNvSpPr>
          <p:nvPr>
            <p:ph type="body" idx="1"/>
          </p:nvPr>
        </p:nvSpPr>
        <p:spPr>
          <a:xfrm>
            <a:off x="838200" y="1669315"/>
            <a:ext cx="8077200" cy="4114800"/>
          </a:xfrm>
        </p:spPr>
        <p:txBody>
          <a:bodyPr>
            <a:normAutofit fontScale="96429"/>
          </a:bodyPr>
          <a:lstStyle/>
          <a:p>
            <a:pPr marL="0" indent="0" algn="just">
              <a:buNone/>
              <a:tabLst>
                <a:tab pos="482600" algn="l"/>
              </a:tabLst>
            </a:pPr>
            <a:r>
              <a:rPr lang="en-AU" dirty="0" smtClean="0">
                <a:latin typeface="Times New Roman" pitchFamily="18" charset="0"/>
                <a:cs typeface="Times New Roman" pitchFamily="18" charset="0"/>
              </a:rPr>
              <a:t>Before designing sensors, actuators or control architectures, it is important to know the goal, that is, to </a:t>
            </a:r>
            <a:r>
              <a:rPr lang="en-AU" b="1" dirty="0" smtClean="0">
                <a:latin typeface="Times New Roman" pitchFamily="18" charset="0"/>
                <a:cs typeface="Times New Roman" pitchFamily="18" charset="0"/>
              </a:rPr>
              <a:t>formulate the control objectives</a:t>
            </a:r>
            <a:r>
              <a:rPr lang="en-AU" dirty="0" smtClean="0">
                <a:latin typeface="Times New Roman" pitchFamily="18" charset="0"/>
                <a:cs typeface="Times New Roman" pitchFamily="18" charset="0"/>
              </a:rPr>
              <a:t>. This includes</a:t>
            </a:r>
          </a:p>
          <a:p>
            <a:pPr marL="0" indent="0" algn="just">
              <a:spcBef>
                <a:spcPct val="50000"/>
              </a:spcBef>
              <a:tabLst>
                <a:tab pos="482600" algn="l"/>
              </a:tabLst>
            </a:pPr>
            <a:r>
              <a:rPr lang="en-AU" dirty="0" smtClean="0">
                <a:latin typeface="Times New Roman" pitchFamily="18" charset="0"/>
                <a:cs typeface="Times New Roman" pitchFamily="18" charset="0"/>
              </a:rPr>
              <a:t>   </a:t>
            </a:r>
            <a:r>
              <a:rPr lang="en-AU" dirty="0">
                <a:latin typeface="Times New Roman" pitchFamily="18" charset="0"/>
                <a:cs typeface="Times New Roman" pitchFamily="18" charset="0"/>
              </a:rPr>
              <a:t>what does one want to achieve (energy reduction, yield 		increase,...)</a:t>
            </a:r>
            <a:r>
              <a:rPr lang="en-AU" dirty="0" smtClean="0">
                <a:latin typeface="Times New Roman" pitchFamily="18" charset="0"/>
                <a:cs typeface="Times New Roman" pitchFamily="18" charset="0"/>
              </a:rPr>
              <a:t> </a:t>
            </a:r>
          </a:p>
          <a:p>
            <a:pPr marL="0" indent="0" algn="just">
              <a:spcBef>
                <a:spcPct val="50000"/>
              </a:spcBef>
              <a:tabLst>
                <a:tab pos="482600" algn="l"/>
              </a:tabLst>
            </a:pPr>
            <a:r>
              <a:rPr lang="en-AU" dirty="0" smtClean="0">
                <a:latin typeface="Times New Roman" pitchFamily="18" charset="0"/>
                <a:cs typeface="Times New Roman" pitchFamily="18" charset="0"/>
              </a:rPr>
              <a:t> what </a:t>
            </a:r>
            <a:r>
              <a:rPr lang="en-AU" dirty="0">
                <a:latin typeface="Times New Roman" pitchFamily="18" charset="0"/>
                <a:cs typeface="Times New Roman" pitchFamily="18" charset="0"/>
              </a:rPr>
              <a:t>level of performance is necessary (accuracy, speed,...)</a:t>
            </a:r>
            <a:r>
              <a:rPr lang="en-AU" dirty="0" smtClean="0">
                <a:latin typeface="Times New Roman" pitchFamily="18" charset="0"/>
                <a:cs typeface="Times New Roman" pitchFamily="18" charset="0"/>
              </a:rPr>
              <a:t> </a:t>
            </a:r>
          </a:p>
          <a:p>
            <a:pPr marL="0" indent="0" algn="just">
              <a:spcBef>
                <a:spcPct val="50000"/>
              </a:spcBef>
              <a:tabLst>
                <a:tab pos="482600" algn="l"/>
              </a:tabLst>
            </a:pPr>
            <a:r>
              <a:rPr lang="en-AU" dirty="0" smtClean="0">
                <a:latin typeface="Times New Roman" pitchFamily="18" charset="0"/>
                <a:cs typeface="Times New Roman" pitchFamily="18" charset="0"/>
              </a:rPr>
              <a:t> </a:t>
            </a:r>
          </a:p>
          <a:p>
            <a:pPr marL="0" indent="0" algn="just">
              <a:tabLst>
                <a:tab pos="482600" algn="l"/>
              </a:tabLst>
            </a:pPr>
            <a:endParaRPr lang="en-AU" dirty="0" smtClean="0">
              <a:latin typeface="Times New Roman" pitchFamily="18" charset="0"/>
              <a:cs typeface="Times New Roman" pitchFamily="18" charset="0"/>
            </a:endParaRPr>
          </a:p>
        </p:txBody>
      </p:sp>
      <p:sp>
        <p:nvSpPr>
          <p:cNvPr id="1048683" name="Date Placeholder 1"/>
          <p:cNvSpPr>
            <a:spLocks noGrp="1"/>
          </p:cNvSpPr>
          <p:nvPr>
            <p:ph type="dt" sz="half" idx="10"/>
          </p:nvPr>
        </p:nvSpPr>
        <p:spPr/>
        <p:txBody>
          <a:bodyPr/>
          <a:lstStyle/>
          <a:p>
            <a:fld id="{3FC86500-D289-48EE-A78D-EAC0DE7AE070}" type="datetime1">
              <a:rPr lang="en-US" smtClean="0"/>
              <a:pPr/>
              <a:t>8/17/2022</a:t>
            </a:fld>
            <a:endParaRPr lang="en-US"/>
          </a:p>
        </p:txBody>
      </p:sp>
      <p:sp>
        <p:nvSpPr>
          <p:cNvPr id="1048684" name="Footer Placeholder 2"/>
          <p:cNvSpPr>
            <a:spLocks noGrp="1"/>
          </p:cNvSpPr>
          <p:nvPr>
            <p:ph type="ftr" sz="quarter" idx="11"/>
          </p:nvPr>
        </p:nvSpPr>
        <p:spPr/>
        <p:txBody>
          <a:bodyPr/>
          <a:lstStyle/>
          <a:p>
            <a:r>
              <a:rPr lang="en-IN" smtClean="0"/>
              <a:t>Unit-1/CS/SYBTECH/MITWPU/SRG</a:t>
            </a:r>
            <a:endParaRPr lang="en-US"/>
          </a:p>
        </p:txBody>
      </p:sp>
      <p:sp>
        <p:nvSpPr>
          <p:cNvPr id="1048685" name="Title 1"/>
          <p:cNvSpPr txBox="1"/>
          <p:nvPr/>
        </p:nvSpPr>
        <p:spPr>
          <a:xfrm>
            <a:off x="382137" y="315793"/>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AU" sz="4000" b="1" dirty="0" smtClean="0">
                <a:solidFill>
                  <a:srgbClr val="FF0000"/>
                </a:solidFill>
                <a:latin typeface="Cambria" panose="02040503050406030204" pitchFamily="18" charset="0"/>
              </a:rPr>
              <a:t>Design Objectives</a:t>
            </a: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pic>
        <p:nvPicPr>
          <p:cNvPr id="614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49338" y="393700"/>
            <a:ext cx="7599362" cy="149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6838" y="1892300"/>
            <a:ext cx="10736262" cy="434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58567593"/>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pic>
        <p:nvPicPr>
          <p:cNvPr id="717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57300" y="1587500"/>
            <a:ext cx="9385299" cy="2455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39174807"/>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1" name="Date Placeholder 3"/>
          <p:cNvSpPr>
            <a:spLocks noGrp="1"/>
          </p:cNvSpPr>
          <p:nvPr>
            <p:ph type="dt" sz="half" idx="10"/>
          </p:nvPr>
        </p:nvSpPr>
        <p:spPr/>
        <p:txBody>
          <a:bodyPr/>
          <a:lstStyle/>
          <a:p>
            <a:fld id="{2B2DD30A-719C-45A5-88BA-FB3B0E1DBA9E}" type="datetime1">
              <a:rPr lang="en-US" smtClean="0"/>
              <a:pPr/>
              <a:t>8/17/2022</a:t>
            </a:fld>
            <a:endParaRPr lang="en-US"/>
          </a:p>
        </p:txBody>
      </p:sp>
      <p:sp>
        <p:nvSpPr>
          <p:cNvPr id="1049032" name="Footer Placeholder 4"/>
          <p:cNvSpPr>
            <a:spLocks noGrp="1"/>
          </p:cNvSpPr>
          <p:nvPr>
            <p:ph type="ftr" sz="quarter" idx="11"/>
          </p:nvPr>
        </p:nvSpPr>
        <p:spPr/>
        <p:txBody>
          <a:bodyPr/>
          <a:lstStyle/>
          <a:p>
            <a:r>
              <a:rPr lang="en-US" smtClean="0"/>
              <a:t>Dept. of E&amp;TC,MITCOE</a:t>
            </a:r>
            <a:endParaRPr lang="en-US"/>
          </a:p>
        </p:txBody>
      </p:sp>
      <p:sp>
        <p:nvSpPr>
          <p:cNvPr id="1049033" name="Slide Number Placeholder 5"/>
          <p:cNvSpPr>
            <a:spLocks noGrp="1"/>
          </p:cNvSpPr>
          <p:nvPr>
            <p:ph type="sldNum" sz="quarter" idx="12"/>
          </p:nvPr>
        </p:nvSpPr>
        <p:spPr/>
        <p:txBody>
          <a:bodyPr/>
          <a:lstStyle/>
          <a:p>
            <a:fld id="{651E4F24-C92A-4631-B01E-E9787E750DAC}" type="slidenum">
              <a:rPr lang="en-US" smtClean="0"/>
              <a:pPr/>
              <a:t>152</a:t>
            </a:fld>
            <a:endParaRPr lang="en-US"/>
          </a:p>
        </p:txBody>
      </p:sp>
      <p:pic>
        <p:nvPicPr>
          <p:cNvPr id="2097245" name="Picture 2"/>
          <p:cNvPicPr>
            <a:picLocks noChangeAspect="1" noChangeArrowheads="1"/>
          </p:cNvPicPr>
          <p:nvPr/>
        </p:nvPicPr>
        <p:blipFill>
          <a:blip r:embed="rId2" cstate="print"/>
          <a:srcRect/>
          <a:stretch>
            <a:fillRect/>
          </a:stretch>
        </p:blipFill>
        <p:spPr bwMode="auto">
          <a:xfrm>
            <a:off x="25401" y="533400"/>
            <a:ext cx="12419127" cy="4953000"/>
          </a:xfrm>
          <a:prstGeom prst="rect">
            <a:avLst/>
          </a:prstGeom>
          <a:noFill/>
          <a:ln>
            <a:noFill/>
          </a:ln>
        </p:spPr>
      </p:pic>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4" name="Date Placeholder 1"/>
          <p:cNvSpPr>
            <a:spLocks noGrp="1"/>
          </p:cNvSpPr>
          <p:nvPr>
            <p:ph type="dt" sz="half" idx="10"/>
          </p:nvPr>
        </p:nvSpPr>
        <p:spPr/>
        <p:txBody>
          <a:bodyPr/>
          <a:lstStyle/>
          <a:p>
            <a:fld id="{8E1618EF-DB1E-485C-B6EA-F84780A7B02A}" type="datetime1">
              <a:rPr lang="en-US" smtClean="0"/>
              <a:pPr/>
              <a:t>8/17/2022</a:t>
            </a:fld>
            <a:endParaRPr lang="en-US"/>
          </a:p>
        </p:txBody>
      </p:sp>
      <p:sp>
        <p:nvSpPr>
          <p:cNvPr id="1049035" name="Footer Placeholder 2"/>
          <p:cNvSpPr>
            <a:spLocks noGrp="1"/>
          </p:cNvSpPr>
          <p:nvPr>
            <p:ph type="ftr" sz="quarter" idx="11"/>
          </p:nvPr>
        </p:nvSpPr>
        <p:spPr/>
        <p:txBody>
          <a:bodyPr/>
          <a:lstStyle/>
          <a:p>
            <a:r>
              <a:rPr lang="en-US" smtClean="0"/>
              <a:t>Dept. of E&amp;TC,MITCOE</a:t>
            </a:r>
            <a:endParaRPr lang="en-US"/>
          </a:p>
        </p:txBody>
      </p:sp>
      <p:sp>
        <p:nvSpPr>
          <p:cNvPr id="1049036" name="Slide Number Placeholder 3"/>
          <p:cNvSpPr>
            <a:spLocks noGrp="1"/>
          </p:cNvSpPr>
          <p:nvPr>
            <p:ph type="sldNum" sz="quarter" idx="12"/>
          </p:nvPr>
        </p:nvSpPr>
        <p:spPr/>
        <p:txBody>
          <a:bodyPr/>
          <a:lstStyle/>
          <a:p>
            <a:fld id="{651E4F24-C92A-4631-B01E-E9787E750DAC}" type="slidenum">
              <a:rPr lang="en-US" smtClean="0"/>
              <a:pPr/>
              <a:t>153</a:t>
            </a:fld>
            <a:endParaRPr lang="en-US"/>
          </a:p>
        </p:txBody>
      </p:sp>
      <p:sp>
        <p:nvSpPr>
          <p:cNvPr id="1049037" name="Rectangle 7"/>
          <p:cNvSpPr/>
          <p:nvPr/>
        </p:nvSpPr>
        <p:spPr>
          <a:xfrm>
            <a:off x="0" y="38100"/>
            <a:ext cx="11988800" cy="5539740"/>
          </a:xfrm>
          <a:prstGeom prst="rect">
            <a:avLst/>
          </a:prstGeom>
        </p:spPr>
        <p:txBody>
          <a:bodyPr wrap="square">
            <a:spAutoFit/>
          </a:bodyPr>
          <a:lstStyle/>
          <a:p>
            <a:r>
              <a:rPr lang="en-US" sz="2800" dirty="0"/>
              <a:t>Number of forward paths, N = 2.</a:t>
            </a:r>
          </a:p>
          <a:p>
            <a:endParaRPr lang="en-US" sz="2800" dirty="0"/>
          </a:p>
          <a:p>
            <a:r>
              <a:rPr lang="en-US" sz="2800" dirty="0"/>
              <a:t>First forward path is - y1→y2→y3→y4→y5→y6y1→y2→y3→y4→y5→y6.</a:t>
            </a:r>
          </a:p>
          <a:p>
            <a:endParaRPr lang="en-US" sz="2800" dirty="0"/>
          </a:p>
          <a:p>
            <a:r>
              <a:rPr lang="en-US" sz="2800" dirty="0"/>
              <a:t>First forward path gain, </a:t>
            </a:r>
            <a:r>
              <a:rPr lang="en-US" sz="2800" dirty="0" smtClean="0"/>
              <a:t>p1=</a:t>
            </a:r>
            <a:r>
              <a:rPr lang="en-US" sz="2800" dirty="0" err="1" smtClean="0"/>
              <a:t>abcde</a:t>
            </a:r>
            <a:endParaRPr lang="en-US" sz="2800" dirty="0"/>
          </a:p>
          <a:p>
            <a:r>
              <a:rPr lang="en-US" sz="2800" dirty="0"/>
              <a:t>Second forward path is - y1→y2→y3→y5→y6y1→y2→y3→y5→y6.</a:t>
            </a:r>
          </a:p>
          <a:p>
            <a:endParaRPr lang="en-US" sz="2800" dirty="0"/>
          </a:p>
          <a:p>
            <a:r>
              <a:rPr lang="en-US" sz="2800" dirty="0"/>
              <a:t>Second forward path gain, </a:t>
            </a:r>
            <a:r>
              <a:rPr lang="en-US" sz="2800" dirty="0" smtClean="0"/>
              <a:t>p2=</a:t>
            </a:r>
            <a:r>
              <a:rPr lang="en-US" sz="2800" dirty="0" err="1" smtClean="0"/>
              <a:t>abge</a:t>
            </a:r>
            <a:endParaRPr lang="en-US" sz="2800" dirty="0"/>
          </a:p>
          <a:p>
            <a:endParaRPr lang="en-US" sz="2800" dirty="0"/>
          </a:p>
          <a:p>
            <a:r>
              <a:rPr lang="en-US" sz="2800" dirty="0"/>
              <a:t>Number of individual loops, L = 5.</a:t>
            </a:r>
          </a:p>
          <a:p>
            <a:endParaRPr lang="en-US" sz="2800" dirty="0"/>
          </a:p>
          <a:p>
            <a:r>
              <a:rPr lang="en-US" sz="2800" dirty="0"/>
              <a:t>Loops are - y2→y3→</a:t>
            </a:r>
            <a:r>
              <a:rPr lang="en-US" sz="2800" dirty="0" smtClean="0"/>
              <a:t>y2 , </a:t>
            </a:r>
            <a:r>
              <a:rPr lang="en-US" sz="2800" dirty="0"/>
              <a:t>y3→y5→</a:t>
            </a:r>
            <a:r>
              <a:rPr lang="en-US" sz="2800" dirty="0" smtClean="0"/>
              <a:t>y3   y3</a:t>
            </a:r>
            <a:r>
              <a:rPr lang="en-US" sz="2800" dirty="0"/>
              <a:t>→y4→y5→</a:t>
            </a:r>
            <a:r>
              <a:rPr lang="en-US" sz="2800" dirty="0" smtClean="0"/>
              <a:t>y3, </a:t>
            </a:r>
            <a:r>
              <a:rPr lang="en-US" sz="2800" dirty="0"/>
              <a:t>y4→y5→</a:t>
            </a:r>
            <a:r>
              <a:rPr lang="en-US" sz="2800" dirty="0" smtClean="0"/>
              <a:t>y4 and </a:t>
            </a:r>
            <a:r>
              <a:rPr lang="en-US" sz="2800" dirty="0"/>
              <a:t>y5</a:t>
            </a:r>
            <a:r>
              <a:rPr lang="en-US" sz="2800" dirty="0" smtClean="0"/>
              <a:t>→y5</a:t>
            </a:r>
            <a:endParaRPr lang="en-US" dirty="0"/>
          </a:p>
        </p:txBody>
      </p:sp>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8" name="Date Placeholder 1"/>
          <p:cNvSpPr>
            <a:spLocks noGrp="1"/>
          </p:cNvSpPr>
          <p:nvPr>
            <p:ph type="dt" sz="half" idx="10"/>
          </p:nvPr>
        </p:nvSpPr>
        <p:spPr/>
        <p:txBody>
          <a:bodyPr/>
          <a:lstStyle/>
          <a:p>
            <a:fld id="{8E1618EF-DB1E-485C-B6EA-F84780A7B02A}" type="datetime1">
              <a:rPr lang="en-US" smtClean="0"/>
              <a:pPr/>
              <a:t>8/17/2022</a:t>
            </a:fld>
            <a:endParaRPr lang="en-US"/>
          </a:p>
        </p:txBody>
      </p:sp>
      <p:sp>
        <p:nvSpPr>
          <p:cNvPr id="1049039" name="Footer Placeholder 2"/>
          <p:cNvSpPr>
            <a:spLocks noGrp="1"/>
          </p:cNvSpPr>
          <p:nvPr>
            <p:ph type="ftr" sz="quarter" idx="11"/>
          </p:nvPr>
        </p:nvSpPr>
        <p:spPr/>
        <p:txBody>
          <a:bodyPr/>
          <a:lstStyle/>
          <a:p>
            <a:r>
              <a:rPr lang="en-US" smtClean="0"/>
              <a:t>Dept. of E&amp;TC,MITCOE</a:t>
            </a:r>
            <a:endParaRPr lang="en-US"/>
          </a:p>
        </p:txBody>
      </p:sp>
      <p:sp>
        <p:nvSpPr>
          <p:cNvPr id="1049040" name="Slide Number Placeholder 3"/>
          <p:cNvSpPr>
            <a:spLocks noGrp="1"/>
          </p:cNvSpPr>
          <p:nvPr>
            <p:ph type="sldNum" sz="quarter" idx="12"/>
          </p:nvPr>
        </p:nvSpPr>
        <p:spPr/>
        <p:txBody>
          <a:bodyPr/>
          <a:lstStyle/>
          <a:p>
            <a:fld id="{651E4F24-C92A-4631-B01E-E9787E750DAC}" type="slidenum">
              <a:rPr lang="en-US" smtClean="0"/>
              <a:pPr/>
              <a:t>154</a:t>
            </a:fld>
            <a:endParaRPr lang="en-US"/>
          </a:p>
        </p:txBody>
      </p:sp>
      <p:sp>
        <p:nvSpPr>
          <p:cNvPr id="1049041" name="Rectangle 4"/>
          <p:cNvSpPr/>
          <p:nvPr/>
        </p:nvSpPr>
        <p:spPr>
          <a:xfrm>
            <a:off x="812800" y="2"/>
            <a:ext cx="11379200" cy="4701540"/>
          </a:xfrm>
          <a:prstGeom prst="rect">
            <a:avLst/>
          </a:prstGeom>
        </p:spPr>
        <p:txBody>
          <a:bodyPr wrap="square">
            <a:spAutoFit/>
          </a:bodyPr>
          <a:lstStyle/>
          <a:p>
            <a:r>
              <a:rPr lang="en-US" sz="2800" dirty="0"/>
              <a:t>Loop gains are - l1=bjl1=</a:t>
            </a:r>
            <a:r>
              <a:rPr lang="en-US" sz="2800" dirty="0" err="1"/>
              <a:t>bj</a:t>
            </a:r>
            <a:r>
              <a:rPr lang="en-US" sz="2800" dirty="0"/>
              <a:t>, l2=ghl2=</a:t>
            </a:r>
            <a:r>
              <a:rPr lang="en-US" sz="2800" dirty="0" err="1"/>
              <a:t>gh</a:t>
            </a:r>
            <a:r>
              <a:rPr lang="en-US" sz="2800" dirty="0"/>
              <a:t>, l3=cdhl3=</a:t>
            </a:r>
            <a:r>
              <a:rPr lang="en-US" sz="2800" dirty="0" err="1"/>
              <a:t>cdh</a:t>
            </a:r>
            <a:r>
              <a:rPr lang="en-US" sz="2800" dirty="0"/>
              <a:t>, l4=dil4=di and l5=fl5=f.</a:t>
            </a:r>
          </a:p>
          <a:p>
            <a:endParaRPr lang="en-US" sz="2800" dirty="0"/>
          </a:p>
          <a:p>
            <a:r>
              <a:rPr lang="en-US" sz="2800" dirty="0"/>
              <a:t>Number of two non-touching loops = 2.</a:t>
            </a:r>
          </a:p>
          <a:p>
            <a:endParaRPr lang="en-US" sz="2800" dirty="0"/>
          </a:p>
          <a:p>
            <a:r>
              <a:rPr lang="en-US" sz="2800" dirty="0"/>
              <a:t>First non-touching loops pair is - y2→y3→</a:t>
            </a:r>
            <a:r>
              <a:rPr lang="en-US" sz="2800" dirty="0" smtClean="0"/>
              <a:t>y2, </a:t>
            </a:r>
            <a:r>
              <a:rPr lang="en-US" sz="2800" dirty="0"/>
              <a:t>y4→y5→</a:t>
            </a:r>
            <a:r>
              <a:rPr lang="en-US" sz="2800" dirty="0" smtClean="0"/>
              <a:t>y4</a:t>
            </a:r>
            <a:endParaRPr lang="en-US" sz="2800" dirty="0"/>
          </a:p>
          <a:p>
            <a:r>
              <a:rPr lang="en-US" sz="2800" dirty="0"/>
              <a:t>Gain product of first non-touching loops pair, </a:t>
            </a:r>
            <a:r>
              <a:rPr lang="en-US" sz="2800" dirty="0" smtClean="0"/>
              <a:t>l1l4=</a:t>
            </a:r>
            <a:r>
              <a:rPr lang="en-US" sz="2800" dirty="0" err="1" smtClean="0"/>
              <a:t>bjdi</a:t>
            </a:r>
            <a:r>
              <a:rPr lang="en-US" sz="2800" dirty="0" smtClean="0"/>
              <a:t> </a:t>
            </a:r>
          </a:p>
          <a:p>
            <a:endParaRPr lang="en-US" sz="2800" dirty="0" smtClean="0"/>
          </a:p>
          <a:p>
            <a:r>
              <a:rPr lang="en-US" sz="2800" dirty="0" smtClean="0"/>
              <a:t>Second </a:t>
            </a:r>
            <a:r>
              <a:rPr lang="en-US" sz="2800" dirty="0"/>
              <a:t>non-touching loops pair is - y2→y3→</a:t>
            </a:r>
            <a:r>
              <a:rPr lang="en-US" sz="2800" dirty="0" smtClean="0"/>
              <a:t>y2, </a:t>
            </a:r>
            <a:r>
              <a:rPr lang="en-US" sz="2800" dirty="0"/>
              <a:t>y5→</a:t>
            </a:r>
            <a:r>
              <a:rPr lang="en-US" sz="2800" dirty="0" smtClean="0"/>
              <a:t>y5</a:t>
            </a:r>
            <a:endParaRPr lang="en-US" sz="2800" dirty="0"/>
          </a:p>
          <a:p>
            <a:endParaRPr lang="en-US" sz="2800" dirty="0"/>
          </a:p>
          <a:p>
            <a:r>
              <a:rPr lang="en-US" sz="2800" dirty="0"/>
              <a:t>Gain product of second non-touching loops pair is - l1l5=</a:t>
            </a:r>
            <a:r>
              <a:rPr lang="en-US" sz="2800" dirty="0" err="1"/>
              <a:t>bjf</a:t>
            </a:r>
            <a:endParaRPr lang="en-US" sz="2800" dirty="0"/>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2" name="Date Placeholder 1"/>
          <p:cNvSpPr>
            <a:spLocks noGrp="1"/>
          </p:cNvSpPr>
          <p:nvPr>
            <p:ph type="dt" sz="half" idx="10"/>
          </p:nvPr>
        </p:nvSpPr>
        <p:spPr/>
        <p:txBody>
          <a:bodyPr/>
          <a:lstStyle/>
          <a:p>
            <a:fld id="{8E1618EF-DB1E-485C-B6EA-F84780A7B02A}" type="datetime1">
              <a:rPr lang="en-US" smtClean="0"/>
              <a:pPr/>
              <a:t>8/17/2022</a:t>
            </a:fld>
            <a:endParaRPr lang="en-US"/>
          </a:p>
        </p:txBody>
      </p:sp>
      <p:sp>
        <p:nvSpPr>
          <p:cNvPr id="1049043" name="Footer Placeholder 2"/>
          <p:cNvSpPr>
            <a:spLocks noGrp="1"/>
          </p:cNvSpPr>
          <p:nvPr>
            <p:ph type="ftr" sz="quarter" idx="11"/>
          </p:nvPr>
        </p:nvSpPr>
        <p:spPr/>
        <p:txBody>
          <a:bodyPr/>
          <a:lstStyle/>
          <a:p>
            <a:r>
              <a:rPr lang="en-US" smtClean="0"/>
              <a:t>Dept. of E&amp;TC,MITCOE</a:t>
            </a:r>
            <a:endParaRPr lang="en-US"/>
          </a:p>
        </p:txBody>
      </p:sp>
      <p:sp>
        <p:nvSpPr>
          <p:cNvPr id="1049044" name="Slide Number Placeholder 3"/>
          <p:cNvSpPr>
            <a:spLocks noGrp="1"/>
          </p:cNvSpPr>
          <p:nvPr>
            <p:ph type="sldNum" sz="quarter" idx="12"/>
          </p:nvPr>
        </p:nvSpPr>
        <p:spPr/>
        <p:txBody>
          <a:bodyPr/>
          <a:lstStyle/>
          <a:p>
            <a:fld id="{651E4F24-C92A-4631-B01E-E9787E750DAC}" type="slidenum">
              <a:rPr lang="en-US" smtClean="0"/>
              <a:pPr/>
              <a:t>155</a:t>
            </a:fld>
            <a:endParaRPr lang="en-US"/>
          </a:p>
        </p:txBody>
      </p:sp>
      <p:sp>
        <p:nvSpPr>
          <p:cNvPr id="1049045" name="Rectangle 4"/>
          <p:cNvSpPr/>
          <p:nvPr/>
        </p:nvSpPr>
        <p:spPr>
          <a:xfrm>
            <a:off x="609600" y="381001"/>
            <a:ext cx="11379200" cy="3444241"/>
          </a:xfrm>
          <a:prstGeom prst="rect">
            <a:avLst/>
          </a:prstGeom>
        </p:spPr>
        <p:txBody>
          <a:bodyPr wrap="square">
            <a:spAutoFit/>
          </a:bodyPr>
          <a:lstStyle/>
          <a:p>
            <a:r>
              <a:rPr lang="el-GR" sz="2800" dirty="0" smtClean="0"/>
              <a:t>Δ=1</a:t>
            </a:r>
            <a:r>
              <a:rPr lang="el-GR" sz="2800" dirty="0"/>
              <a:t>−(</a:t>
            </a:r>
            <a:r>
              <a:rPr lang="en-US" sz="2800" dirty="0" smtClean="0"/>
              <a:t>sum of all individual loop gains) +(sum of gain products of all possible two </a:t>
            </a:r>
            <a:r>
              <a:rPr lang="en-US" sz="2800" dirty="0" err="1" smtClean="0"/>
              <a:t>nontouching</a:t>
            </a:r>
            <a:r>
              <a:rPr lang="en-US" sz="2800" dirty="0" smtClean="0"/>
              <a:t> loops)−(sum of gain products of all possible three </a:t>
            </a:r>
            <a:r>
              <a:rPr lang="en-US" sz="2800" dirty="0" err="1" smtClean="0"/>
              <a:t>nontouching</a:t>
            </a:r>
            <a:r>
              <a:rPr lang="en-US" sz="2800" dirty="0" smtClean="0"/>
              <a:t> loops)+...</a:t>
            </a:r>
          </a:p>
          <a:p>
            <a:endParaRPr lang="en-US" sz="2800" dirty="0"/>
          </a:p>
          <a:p>
            <a:r>
              <a:rPr lang="en-US" sz="2800" dirty="0"/>
              <a:t>Substitute the values in the above equation,</a:t>
            </a:r>
          </a:p>
          <a:p>
            <a:endParaRPr lang="en-US" sz="2800" dirty="0"/>
          </a:p>
          <a:p>
            <a:r>
              <a:rPr lang="el-GR" sz="2800" dirty="0"/>
              <a:t>Δ=1−(</a:t>
            </a:r>
            <a:r>
              <a:rPr lang="en-US" sz="2800" dirty="0" err="1"/>
              <a:t>bj+gh+cdh+di+f</a:t>
            </a:r>
            <a:r>
              <a:rPr lang="en-US" sz="2800" dirty="0"/>
              <a:t>)+(</a:t>
            </a:r>
            <a:r>
              <a:rPr lang="en-US" sz="2800" dirty="0" err="1"/>
              <a:t>bjdi+bjf</a:t>
            </a:r>
            <a:r>
              <a:rPr lang="en-US" sz="2800" dirty="0"/>
              <a:t>)−(0</a:t>
            </a:r>
            <a:r>
              <a:rPr lang="en-US" sz="2800" dirty="0" smtClean="0"/>
              <a:t>)</a:t>
            </a:r>
          </a:p>
          <a:p>
            <a:r>
              <a:rPr lang="el-GR" sz="2800" dirty="0" smtClean="0"/>
              <a:t> </a:t>
            </a:r>
            <a:r>
              <a:rPr lang="en-US" sz="2800" dirty="0" smtClean="0"/>
              <a:t>⇒</a:t>
            </a:r>
            <a:r>
              <a:rPr lang="el-GR" sz="2800" dirty="0"/>
              <a:t>Δ=1−(</a:t>
            </a:r>
            <a:r>
              <a:rPr lang="en-US" sz="2800" dirty="0" err="1"/>
              <a:t>bj+gh+cdh+di+f</a:t>
            </a:r>
            <a:r>
              <a:rPr lang="en-US" sz="2800" dirty="0"/>
              <a:t>)+</a:t>
            </a:r>
            <a:r>
              <a:rPr lang="en-US" sz="2800" dirty="0" err="1"/>
              <a:t>bjdi+bjf</a:t>
            </a:r>
            <a:endParaRPr lang="en-US" sz="2800" dirty="0"/>
          </a:p>
        </p:txBody>
      </p:sp>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6" name="Date Placeholder 1"/>
          <p:cNvSpPr>
            <a:spLocks noGrp="1"/>
          </p:cNvSpPr>
          <p:nvPr>
            <p:ph type="dt" sz="half" idx="10"/>
          </p:nvPr>
        </p:nvSpPr>
        <p:spPr/>
        <p:txBody>
          <a:bodyPr/>
          <a:lstStyle/>
          <a:p>
            <a:fld id="{8E1618EF-DB1E-485C-B6EA-F84780A7B02A}" type="datetime1">
              <a:rPr lang="en-US" smtClean="0"/>
              <a:pPr/>
              <a:t>8/17/2022</a:t>
            </a:fld>
            <a:endParaRPr lang="en-US"/>
          </a:p>
        </p:txBody>
      </p:sp>
      <p:sp>
        <p:nvSpPr>
          <p:cNvPr id="1049047" name="Footer Placeholder 2"/>
          <p:cNvSpPr>
            <a:spLocks noGrp="1"/>
          </p:cNvSpPr>
          <p:nvPr>
            <p:ph type="ftr" sz="quarter" idx="11"/>
          </p:nvPr>
        </p:nvSpPr>
        <p:spPr/>
        <p:txBody>
          <a:bodyPr/>
          <a:lstStyle/>
          <a:p>
            <a:r>
              <a:rPr lang="en-US" smtClean="0"/>
              <a:t>Dept. of E&amp;TC,MITCOE</a:t>
            </a:r>
            <a:endParaRPr lang="en-US"/>
          </a:p>
        </p:txBody>
      </p:sp>
      <p:sp>
        <p:nvSpPr>
          <p:cNvPr id="1049048" name="Slide Number Placeholder 3"/>
          <p:cNvSpPr>
            <a:spLocks noGrp="1"/>
          </p:cNvSpPr>
          <p:nvPr>
            <p:ph type="sldNum" sz="quarter" idx="12"/>
          </p:nvPr>
        </p:nvSpPr>
        <p:spPr/>
        <p:txBody>
          <a:bodyPr/>
          <a:lstStyle/>
          <a:p>
            <a:fld id="{651E4F24-C92A-4631-B01E-E9787E750DAC}" type="slidenum">
              <a:rPr lang="en-US" smtClean="0"/>
              <a:pPr/>
              <a:t>156</a:t>
            </a:fld>
            <a:endParaRPr lang="en-US"/>
          </a:p>
        </p:txBody>
      </p:sp>
      <p:sp>
        <p:nvSpPr>
          <p:cNvPr id="1049049" name="Rectangle 4"/>
          <p:cNvSpPr/>
          <p:nvPr/>
        </p:nvSpPr>
        <p:spPr>
          <a:xfrm>
            <a:off x="1117600" y="228600"/>
            <a:ext cx="6096000" cy="1348740"/>
          </a:xfrm>
          <a:prstGeom prst="rect">
            <a:avLst/>
          </a:prstGeom>
        </p:spPr>
        <p:txBody>
          <a:bodyPr>
            <a:spAutoFit/>
          </a:bodyPr>
          <a:lstStyle/>
          <a:p>
            <a:r>
              <a:rPr lang="en-US" sz="2800" dirty="0"/>
              <a:t>So, </a:t>
            </a:r>
            <a:r>
              <a:rPr lang="el-GR" sz="2800" dirty="0" smtClean="0"/>
              <a:t>Δ1=1</a:t>
            </a:r>
            <a:endParaRPr lang="el-GR" sz="2800" dirty="0"/>
          </a:p>
          <a:p>
            <a:endParaRPr lang="el-GR" sz="2800" dirty="0"/>
          </a:p>
          <a:p>
            <a:r>
              <a:rPr lang="en-US" sz="2800" dirty="0"/>
              <a:t>Similarly, </a:t>
            </a:r>
            <a:r>
              <a:rPr lang="el-GR" sz="2800" dirty="0"/>
              <a:t>Δ2=1</a:t>
            </a:r>
            <a:endParaRPr lang="en-US" sz="2800" dirty="0"/>
          </a:p>
        </p:txBody>
      </p:sp>
      <p:pic>
        <p:nvPicPr>
          <p:cNvPr id="2097246" name="Picture 2"/>
          <p:cNvPicPr>
            <a:picLocks noChangeAspect="1" noChangeArrowheads="1"/>
          </p:cNvPicPr>
          <p:nvPr/>
        </p:nvPicPr>
        <p:blipFill>
          <a:blip r:embed="rId2" cstate="print"/>
          <a:srcRect/>
          <a:stretch>
            <a:fillRect/>
          </a:stretch>
        </p:blipFill>
        <p:spPr bwMode="auto">
          <a:xfrm>
            <a:off x="3079751" y="2023672"/>
            <a:ext cx="6032500" cy="1748228"/>
          </a:xfrm>
          <a:prstGeom prst="rect">
            <a:avLst/>
          </a:prstGeom>
          <a:noFill/>
          <a:ln>
            <a:noFill/>
          </a:ln>
        </p:spPr>
      </p:pic>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0" name="Rectangle 2"/>
          <p:cNvSpPr>
            <a:spLocks noGrp="1" noChangeArrowheads="1"/>
          </p:cNvSpPr>
          <p:nvPr>
            <p:ph type="title"/>
          </p:nvPr>
        </p:nvSpPr>
        <p:spPr/>
        <p:txBody>
          <a:bodyPr/>
          <a:lstStyle/>
          <a:p>
            <a:pPr eaLnBrk="1" hangingPunct="1"/>
            <a:r>
              <a:rPr lang="en-US" altLang="en-US" smtClean="0"/>
              <a:t>Another example</a:t>
            </a:r>
          </a:p>
        </p:txBody>
      </p:sp>
      <p:pic>
        <p:nvPicPr>
          <p:cNvPr id="2097247"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1" name="Rectangle 2"/>
          <p:cNvSpPr>
            <a:spLocks noGrp="1" noChangeArrowheads="1"/>
          </p:cNvSpPr>
          <p:nvPr>
            <p:ph type="title"/>
          </p:nvPr>
        </p:nvSpPr>
        <p:spPr/>
        <p:txBody>
          <a:bodyPr/>
          <a:lstStyle/>
          <a:p>
            <a:pPr eaLnBrk="1" hangingPunct="1"/>
            <a:endParaRPr lang="en-US" altLang="en-US" smtClean="0"/>
          </a:p>
        </p:txBody>
      </p:sp>
      <p:sp>
        <p:nvSpPr>
          <p:cNvPr id="1049052" name="Rectangle 3"/>
          <p:cNvSpPr>
            <a:spLocks noGrp="1" noChangeArrowheads="1"/>
          </p:cNvSpPr>
          <p:nvPr>
            <p:ph type="body" idx="1"/>
          </p:nvPr>
        </p:nvSpPr>
        <p:spPr/>
        <p:txBody>
          <a:bodyPr/>
          <a:lstStyle/>
          <a:p>
            <a:pPr algn="l" rtl="0" eaLnBrk="1" hangingPunct="1"/>
            <a:r>
              <a:rPr lang="en-US" altLang="en-US" smtClean="0"/>
              <a:t>3 Paths</a:t>
            </a:r>
          </a:p>
          <a:p>
            <a:pPr algn="l" rtl="0" eaLnBrk="1" hangingPunct="1"/>
            <a:r>
              <a:rPr lang="en-US" altLang="en-US" smtClean="0"/>
              <a:t>8 loops</a:t>
            </a:r>
          </a:p>
          <a:p>
            <a:pPr algn="l" rtl="0" eaLnBrk="1" hangingPunct="1"/>
            <a:endParaRPr lang="en-US" altLang="en-US" smtClean="0"/>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3" name="Date Placeholder 1"/>
          <p:cNvSpPr>
            <a:spLocks noGrp="1"/>
          </p:cNvSpPr>
          <p:nvPr>
            <p:ph type="dt" sz="half" idx="10"/>
          </p:nvPr>
        </p:nvSpPr>
        <p:spPr/>
        <p:txBody>
          <a:bodyPr/>
          <a:lstStyle/>
          <a:p>
            <a:fld id="{5DBDB807-5961-4834-8ADC-84B446D5DBE1}" type="datetime1">
              <a:rPr lang="en-US" smtClean="0"/>
              <a:pPr/>
              <a:t>8/17/2022</a:t>
            </a:fld>
            <a:endParaRPr lang="en-US"/>
          </a:p>
        </p:txBody>
      </p:sp>
      <p:sp>
        <p:nvSpPr>
          <p:cNvPr id="1049054" name="Footer Placeholder 2"/>
          <p:cNvSpPr>
            <a:spLocks noGrp="1"/>
          </p:cNvSpPr>
          <p:nvPr>
            <p:ph type="ftr" sz="quarter" idx="11"/>
          </p:nvPr>
        </p:nvSpPr>
        <p:spPr/>
        <p:txBody>
          <a:bodyPr/>
          <a:lstStyle/>
          <a:p>
            <a:r>
              <a:rPr lang="en-US" smtClean="0"/>
              <a:t>Unit-1/CS/SYBTECH/MITWPU/SRG</a:t>
            </a:r>
            <a:endParaRPr lang="en-US"/>
          </a:p>
        </p:txBody>
      </p:sp>
      <p:pic>
        <p:nvPicPr>
          <p:cNvPr id="2097248" name="Picture 3"/>
          <p:cNvPicPr>
            <a:picLocks noChangeAspect="1"/>
          </p:cNvPicPr>
          <p:nvPr/>
        </p:nvPicPr>
        <p:blipFill>
          <a:blip r:embed="rId2" cstate="print"/>
          <a:stretch>
            <a:fillRect/>
          </a:stretch>
        </p:blipFill>
        <p:spPr>
          <a:xfrm>
            <a:off x="225625" y="838570"/>
            <a:ext cx="9857360" cy="3925266"/>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Date Placeholder 2"/>
          <p:cNvSpPr>
            <a:spLocks noGrp="1"/>
          </p:cNvSpPr>
          <p:nvPr>
            <p:ph type="dt" sz="half" idx="10"/>
          </p:nvPr>
        </p:nvSpPr>
        <p:spPr/>
        <p:txBody>
          <a:bodyPr/>
          <a:lstStyle/>
          <a:p>
            <a:fld id="{FAEE4FE0-16A4-47D9-AE17-6490979EC87A}" type="datetime1">
              <a:rPr lang="en-US" smtClean="0"/>
              <a:pPr/>
              <a:t>8/17/2022</a:t>
            </a:fld>
            <a:endParaRPr lang="en-US"/>
          </a:p>
        </p:txBody>
      </p:sp>
      <p:sp>
        <p:nvSpPr>
          <p:cNvPr id="1048705" name="Footer Placeholder 3"/>
          <p:cNvSpPr>
            <a:spLocks noGrp="1"/>
          </p:cNvSpPr>
          <p:nvPr>
            <p:ph type="ftr" sz="quarter" idx="11"/>
          </p:nvPr>
        </p:nvSpPr>
        <p:spPr/>
        <p:txBody>
          <a:bodyPr/>
          <a:lstStyle/>
          <a:p>
            <a:r>
              <a:rPr lang="en-IN" smtClean="0"/>
              <a:t>Unit-1/CS/SYBTECH/MITWPU/SRG</a:t>
            </a:r>
            <a:endParaRPr lang="en-US"/>
          </a:p>
        </p:txBody>
      </p:sp>
      <p:sp>
        <p:nvSpPr>
          <p:cNvPr id="1048706" name="Content Placeholder 5"/>
          <p:cNvSpPr>
            <a:spLocks noGrp="1"/>
          </p:cNvSpPr>
          <p:nvPr>
            <p:ph sz="quarter" idx="1"/>
          </p:nvPr>
        </p:nvSpPr>
        <p:spPr>
          <a:xfrm>
            <a:off x="2133600" y="838200"/>
            <a:ext cx="7772400" cy="5181600"/>
          </a:xfrm>
        </p:spPr>
        <p:txBody>
          <a:bodyPr/>
          <a:lstStyle/>
          <a:p>
            <a:pPr>
              <a:buNone/>
            </a:pPr>
            <a:r>
              <a:rPr lang="en-US" b="1" i="1" u="sng" dirty="0" smtClean="0"/>
              <a:t>OPEN LOOP SYSTEM</a:t>
            </a:r>
          </a:p>
          <a:p>
            <a:pPr algn="just"/>
            <a:r>
              <a:rPr lang="hu-HU" dirty="0" smtClean="0"/>
              <a:t>An open-loop controller, also called a </a:t>
            </a:r>
            <a:r>
              <a:rPr lang="hu-HU" b="1" dirty="0" smtClean="0"/>
              <a:t>non-feedback controller</a:t>
            </a:r>
            <a:endParaRPr lang="en-US" b="1" dirty="0" smtClean="0"/>
          </a:p>
          <a:p>
            <a:pPr algn="just"/>
            <a:r>
              <a:rPr lang="en-US" dirty="0" smtClean="0"/>
              <a:t>T</a:t>
            </a:r>
            <a:r>
              <a:rPr lang="hu-HU" dirty="0" smtClean="0"/>
              <a:t>he system does not observe the output of the processes that it is controlling.</a:t>
            </a:r>
            <a:endParaRPr lang="en-US" dirty="0" smtClean="0"/>
          </a:p>
          <a:p>
            <a:pPr algn="just"/>
            <a:r>
              <a:rPr lang="en-US" b="1" dirty="0" smtClean="0"/>
              <a:t>C</a:t>
            </a:r>
            <a:r>
              <a:rPr lang="hu-HU" b="1" dirty="0" smtClean="0"/>
              <a:t>annot correct any errors</a:t>
            </a:r>
            <a:endParaRPr lang="en-US" b="1" dirty="0" smtClean="0"/>
          </a:p>
          <a:p>
            <a:pPr algn="just"/>
            <a:r>
              <a:rPr lang="hu-HU" dirty="0" smtClean="0"/>
              <a:t>may not compensate for disturbances in the system.</a:t>
            </a:r>
          </a:p>
          <a:p>
            <a:pPr>
              <a:buNone/>
            </a:pPr>
            <a:endParaRPr lang="en-US" b="1" i="1" u="sng" dirty="0" smtClean="0"/>
          </a:p>
          <a:p>
            <a:pPr>
              <a:buNone/>
            </a:pPr>
            <a:endParaRPr lang="en-US" b="1" i="1" u="sng" dirty="0"/>
          </a:p>
        </p:txBody>
      </p:sp>
      <p:pic>
        <p:nvPicPr>
          <p:cNvPr id="2097163" name="Picture 5" descr="4"/>
          <p:cNvPicPr>
            <a:picLocks noChangeAspect="1" noChangeArrowheads="1"/>
          </p:cNvPicPr>
          <p:nvPr/>
        </p:nvPicPr>
        <p:blipFill>
          <a:blip r:embed="rId2" cstate="print"/>
          <a:srcRect/>
          <a:stretch>
            <a:fillRect/>
          </a:stretch>
        </p:blipFill>
        <p:spPr bwMode="auto">
          <a:xfrm>
            <a:off x="2209800" y="4343400"/>
            <a:ext cx="7315200" cy="1119188"/>
          </a:xfrm>
          <a:prstGeom prst="rect">
            <a:avLst/>
          </a:prstGeom>
          <a:noFill/>
        </p:spPr>
      </p:pic>
      <p:sp>
        <p:nvSpPr>
          <p:cNvPr id="1048707" name="TextBox 7"/>
          <p:cNvSpPr txBox="1"/>
          <p:nvPr/>
        </p:nvSpPr>
        <p:spPr>
          <a:xfrm>
            <a:off x="4800600" y="5543490"/>
            <a:ext cx="2362200" cy="400110"/>
          </a:xfrm>
          <a:prstGeom prst="rect">
            <a:avLst/>
          </a:prstGeom>
          <a:noFill/>
        </p:spPr>
        <p:txBody>
          <a:bodyPr wrap="square" rtlCol="0">
            <a:spAutoFit/>
          </a:bodyPr>
          <a:lstStyle/>
          <a:p>
            <a:pPr algn="ctr"/>
            <a:r>
              <a:rPr lang="en-US" sz="2000" b="1" dirty="0">
                <a:solidFill>
                  <a:schemeClr val="accent1"/>
                </a:solidFill>
                <a:latin typeface="Times New Roman" pitchFamily="18" charset="0"/>
                <a:cs typeface="Times New Roman" pitchFamily="18" charset="0"/>
              </a:rPr>
              <a:t>Open Loop System</a:t>
            </a:r>
          </a:p>
        </p:txBody>
      </p:sp>
      <p:sp>
        <p:nvSpPr>
          <p:cNvPr id="1048708" name="Title 1"/>
          <p:cNvSpPr txBox="1"/>
          <p:nvPr/>
        </p:nvSpPr>
        <p:spPr>
          <a:xfrm>
            <a:off x="838200" y="111006"/>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Open </a:t>
            </a:r>
            <a:r>
              <a:rPr lang="en-US" sz="4000" b="1" dirty="0">
                <a:solidFill>
                  <a:srgbClr val="FF0000"/>
                </a:solidFill>
                <a:latin typeface="Cambria" panose="02040503050406030204" pitchFamily="18" charset="0"/>
              </a:rPr>
              <a:t>Loop &amp; Closed Loop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7163"/>
                                        </p:tgtEl>
                                        <p:attrNameLst>
                                          <p:attrName>style.visibility</p:attrName>
                                        </p:attrNameLst>
                                      </p:cBhvr>
                                      <p:to>
                                        <p:strVal val="visible"/>
                                      </p:to>
                                    </p:set>
                                    <p:animEffect transition="in" filter="fade">
                                      <p:cBhvr>
                                        <p:cTn id="7" dur="2000"/>
                                        <p:tgtEl>
                                          <p:spTgt spid="2097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707">
                                            <p:txEl>
                                              <p:pRg st="0" end="0"/>
                                            </p:txEl>
                                          </p:spTgt>
                                        </p:tgtEl>
                                        <p:attrNameLst>
                                          <p:attrName>style.visibility</p:attrName>
                                        </p:attrNameLst>
                                      </p:cBhvr>
                                      <p:to>
                                        <p:strVal val="visible"/>
                                      </p:to>
                                    </p:set>
                                    <p:animEffect transition="in" filter="fade">
                                      <p:cBhvr>
                                        <p:cTn id="12" dur="2000"/>
                                        <p:tgtEl>
                                          <p:spTgt spid="10487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48706">
                                            <p:txEl>
                                              <p:pRg st="0" end="0"/>
                                            </p:txEl>
                                          </p:spTgt>
                                        </p:tgtEl>
                                        <p:attrNameLst>
                                          <p:attrName>style.visibility</p:attrName>
                                        </p:attrNameLst>
                                      </p:cBhvr>
                                      <p:to>
                                        <p:strVal val="visible"/>
                                      </p:to>
                                    </p:set>
                                    <p:anim calcmode="lin" valueType="num">
                                      <p:cBhvr additive="base">
                                        <p:cTn id="17" dur="500" fill="hold"/>
                                        <p:tgtEl>
                                          <p:spTgt spid="104870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487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48706">
                                            <p:txEl>
                                              <p:pRg st="1" end="1"/>
                                            </p:txEl>
                                          </p:spTgt>
                                        </p:tgtEl>
                                        <p:attrNameLst>
                                          <p:attrName>style.visibility</p:attrName>
                                        </p:attrNameLst>
                                      </p:cBhvr>
                                      <p:to>
                                        <p:strVal val="visible"/>
                                      </p:to>
                                    </p:set>
                                    <p:anim calcmode="lin" valueType="num">
                                      <p:cBhvr additive="base">
                                        <p:cTn id="23" dur="500" fill="hold"/>
                                        <p:tgtEl>
                                          <p:spTgt spid="104870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487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48706">
                                            <p:txEl>
                                              <p:pRg st="2" end="2"/>
                                            </p:txEl>
                                          </p:spTgt>
                                        </p:tgtEl>
                                        <p:attrNameLst>
                                          <p:attrName>style.visibility</p:attrName>
                                        </p:attrNameLst>
                                      </p:cBhvr>
                                      <p:to>
                                        <p:strVal val="visible"/>
                                      </p:to>
                                    </p:set>
                                    <p:anim calcmode="lin" valueType="num">
                                      <p:cBhvr additive="base">
                                        <p:cTn id="29" dur="500" fill="hold"/>
                                        <p:tgtEl>
                                          <p:spTgt spid="104870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487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48706">
                                            <p:txEl>
                                              <p:pRg st="3" end="3"/>
                                            </p:txEl>
                                          </p:spTgt>
                                        </p:tgtEl>
                                        <p:attrNameLst>
                                          <p:attrName>style.visibility</p:attrName>
                                        </p:attrNameLst>
                                      </p:cBhvr>
                                      <p:to>
                                        <p:strVal val="visible"/>
                                      </p:to>
                                    </p:set>
                                    <p:anim calcmode="lin" valueType="num">
                                      <p:cBhvr additive="base">
                                        <p:cTn id="35" dur="500" fill="hold"/>
                                        <p:tgtEl>
                                          <p:spTgt spid="1048706">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4870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48706">
                                            <p:txEl>
                                              <p:pRg st="4" end="4"/>
                                            </p:txEl>
                                          </p:spTgt>
                                        </p:tgtEl>
                                        <p:attrNameLst>
                                          <p:attrName>style.visibility</p:attrName>
                                        </p:attrNameLst>
                                      </p:cBhvr>
                                      <p:to>
                                        <p:strVal val="visible"/>
                                      </p:to>
                                    </p:set>
                                    <p:anim calcmode="lin" valueType="num">
                                      <p:cBhvr additive="base">
                                        <p:cTn id="41" dur="500" fill="hold"/>
                                        <p:tgtEl>
                                          <p:spTgt spid="1048706">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4870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6" grpId="0" build="p"/>
      <p:bldP spid="1048707"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5" name="Date Placeholder 1"/>
          <p:cNvSpPr>
            <a:spLocks noGrp="1"/>
          </p:cNvSpPr>
          <p:nvPr>
            <p:ph type="dt" sz="half" idx="10"/>
          </p:nvPr>
        </p:nvSpPr>
        <p:spPr/>
        <p:txBody>
          <a:bodyPr/>
          <a:lstStyle/>
          <a:p>
            <a:fld id="{7F5811C2-45A9-4E6F-946A-0AE070C32395}" type="datetime1">
              <a:rPr lang="en-US" smtClean="0"/>
              <a:pPr/>
              <a:t>8/17/2022</a:t>
            </a:fld>
            <a:endParaRPr lang="en-US"/>
          </a:p>
        </p:txBody>
      </p:sp>
      <p:sp>
        <p:nvSpPr>
          <p:cNvPr id="1049056" name="Footer Placeholder 2"/>
          <p:cNvSpPr>
            <a:spLocks noGrp="1"/>
          </p:cNvSpPr>
          <p:nvPr>
            <p:ph type="ftr" sz="quarter" idx="11"/>
          </p:nvPr>
        </p:nvSpPr>
        <p:spPr/>
        <p:txBody>
          <a:bodyPr/>
          <a:lstStyle/>
          <a:p>
            <a:r>
              <a:rPr lang="en-US" smtClean="0"/>
              <a:t>Unit-1/CS/SYBTECH/MITWPU/SRG</a:t>
            </a:r>
            <a:endParaRPr lang="en-US"/>
          </a:p>
        </p:txBody>
      </p:sp>
      <p:pic>
        <p:nvPicPr>
          <p:cNvPr id="2097249" name="Picture 3"/>
          <p:cNvPicPr>
            <a:picLocks noChangeAspect="1"/>
          </p:cNvPicPr>
          <p:nvPr/>
        </p:nvPicPr>
        <p:blipFill>
          <a:blip r:embed="rId2" cstate="print"/>
          <a:stretch>
            <a:fillRect/>
          </a:stretch>
        </p:blipFill>
        <p:spPr>
          <a:xfrm>
            <a:off x="750293" y="2289857"/>
            <a:ext cx="9958982" cy="3315516"/>
          </a:xfrm>
          <a:prstGeom prst="rect">
            <a:avLst/>
          </a:prstGeom>
        </p:spPr>
      </p:pic>
      <p:sp>
        <p:nvSpPr>
          <p:cNvPr id="1049057" name="Title 1"/>
          <p:cNvSpPr txBox="1"/>
          <p:nvPr/>
        </p:nvSpPr>
        <p:spPr>
          <a:xfrm>
            <a:off x="471984" y="467072"/>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Solution</a:t>
            </a:r>
            <a:endParaRPr lang="en-US" sz="3600" b="1" dirty="0">
              <a:solidFill>
                <a:srgbClr val="00B05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0" name="Content Placeholder 5"/>
          <p:cNvPicPr>
            <a:picLocks noGrp="1" noChangeAspect="1"/>
          </p:cNvPicPr>
          <p:nvPr>
            <p:ph idx="1"/>
          </p:nvPr>
        </p:nvPicPr>
        <p:blipFill>
          <a:blip r:embed="rId2" cstate="print"/>
          <a:stretch>
            <a:fillRect/>
          </a:stretch>
        </p:blipFill>
        <p:spPr>
          <a:xfrm>
            <a:off x="489331" y="493543"/>
            <a:ext cx="7774104" cy="4166626"/>
          </a:xfrm>
          <a:prstGeom prst="rect">
            <a:avLst/>
          </a:prstGeom>
        </p:spPr>
      </p:pic>
      <p:sp>
        <p:nvSpPr>
          <p:cNvPr id="1049058" name="Date Placeholder 3"/>
          <p:cNvSpPr>
            <a:spLocks noGrp="1"/>
          </p:cNvSpPr>
          <p:nvPr>
            <p:ph type="dt" sz="half" idx="10"/>
          </p:nvPr>
        </p:nvSpPr>
        <p:spPr/>
        <p:txBody>
          <a:bodyPr/>
          <a:lstStyle/>
          <a:p>
            <a:fld id="{46E64B05-A8BB-4171-87E4-14A14A77C359}" type="datetime1">
              <a:rPr lang="en-US" smtClean="0"/>
              <a:pPr/>
              <a:t>8/17/2022</a:t>
            </a:fld>
            <a:endParaRPr lang="en-US"/>
          </a:p>
        </p:txBody>
      </p:sp>
      <p:sp>
        <p:nvSpPr>
          <p:cNvPr id="1049059"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0" name="Date Placeholder 1"/>
          <p:cNvSpPr>
            <a:spLocks noGrp="1"/>
          </p:cNvSpPr>
          <p:nvPr>
            <p:ph type="dt" sz="half" idx="10"/>
          </p:nvPr>
        </p:nvSpPr>
        <p:spPr/>
        <p:txBody>
          <a:bodyPr/>
          <a:lstStyle/>
          <a:p>
            <a:fld id="{2213124D-61FF-4F77-9251-28077B2AA22D}" type="datetime1">
              <a:rPr lang="en-US" smtClean="0"/>
              <a:pPr/>
              <a:t>8/17/2022</a:t>
            </a:fld>
            <a:endParaRPr lang="en-US"/>
          </a:p>
        </p:txBody>
      </p:sp>
      <p:sp>
        <p:nvSpPr>
          <p:cNvPr id="1049061" name="Footer Placeholder 2"/>
          <p:cNvSpPr>
            <a:spLocks noGrp="1"/>
          </p:cNvSpPr>
          <p:nvPr>
            <p:ph type="ftr" sz="quarter" idx="11"/>
          </p:nvPr>
        </p:nvSpPr>
        <p:spPr/>
        <p:txBody>
          <a:bodyPr/>
          <a:lstStyle/>
          <a:p>
            <a:r>
              <a:rPr lang="en-US" smtClean="0"/>
              <a:t>Unit-1/CS/SYBTECH/MITWPU/SRG</a:t>
            </a:r>
            <a:endParaRPr lang="en-US"/>
          </a:p>
        </p:txBody>
      </p:sp>
      <p:pic>
        <p:nvPicPr>
          <p:cNvPr id="2097251" name="Picture 2" descr="Mason Formula Basic"/>
          <p:cNvPicPr>
            <a:picLocks noChangeAspect="1" noChangeArrowheads="1"/>
          </p:cNvPicPr>
          <p:nvPr/>
        </p:nvPicPr>
        <p:blipFill>
          <a:blip r:embed="rId2" cstate="print"/>
          <a:srcRect/>
          <a:stretch>
            <a:fillRect/>
          </a:stretch>
        </p:blipFill>
        <p:spPr bwMode="auto">
          <a:xfrm>
            <a:off x="1181100" y="2195607"/>
            <a:ext cx="5715000" cy="2886076"/>
          </a:xfrm>
          <a:prstGeom prst="rect">
            <a:avLst/>
          </a:prstGeom>
          <a:noFill/>
        </p:spPr>
      </p:pic>
      <p:sp>
        <p:nvSpPr>
          <p:cNvPr id="1049062" name="TextBox 3"/>
          <p:cNvSpPr txBox="1"/>
          <p:nvPr/>
        </p:nvSpPr>
        <p:spPr>
          <a:xfrm>
            <a:off x="968991" y="973498"/>
            <a:ext cx="8557146" cy="584775"/>
          </a:xfrm>
          <a:prstGeom prst="rect">
            <a:avLst/>
          </a:prstGeom>
          <a:noFill/>
        </p:spPr>
        <p:txBody>
          <a:bodyPr wrap="square" rtlCol="0">
            <a:spAutoFit/>
          </a:bodyPr>
          <a:lstStyle/>
          <a:p>
            <a:r>
              <a:rPr lang="en-US" sz="3200" b="1" dirty="0" smtClean="0">
                <a:solidFill>
                  <a:srgbClr val="00B050"/>
                </a:solidFill>
                <a:latin typeface="Cambria" panose="02040503050406030204" pitchFamily="18" charset="0"/>
              </a:rPr>
              <a:t>Find transfer using Mason’s gain formula</a:t>
            </a:r>
            <a:endParaRPr lang="en-US" sz="3200" b="1" dirty="0">
              <a:solidFill>
                <a:srgbClr val="00B05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3" name="Date Placeholder 1"/>
          <p:cNvSpPr>
            <a:spLocks noGrp="1"/>
          </p:cNvSpPr>
          <p:nvPr>
            <p:ph type="dt" sz="half" idx="10"/>
          </p:nvPr>
        </p:nvSpPr>
        <p:spPr/>
        <p:txBody>
          <a:bodyPr/>
          <a:lstStyle/>
          <a:p>
            <a:fld id="{D6C041C9-1E35-4796-894E-8DF37BD97794}" type="datetime1">
              <a:rPr lang="en-US" smtClean="0"/>
              <a:pPr/>
              <a:t>8/17/2022</a:t>
            </a:fld>
            <a:endParaRPr lang="en-US"/>
          </a:p>
        </p:txBody>
      </p:sp>
      <p:sp>
        <p:nvSpPr>
          <p:cNvPr id="1049064" name="Footer Placeholder 2"/>
          <p:cNvSpPr>
            <a:spLocks noGrp="1"/>
          </p:cNvSpPr>
          <p:nvPr>
            <p:ph type="ftr" sz="quarter" idx="11"/>
          </p:nvPr>
        </p:nvSpPr>
        <p:spPr/>
        <p:txBody>
          <a:bodyPr/>
          <a:lstStyle/>
          <a:p>
            <a:r>
              <a:rPr lang="en-US" dirty="0" smtClean="0"/>
              <a:t>Unit-1/CS/SYBTECH/MITWPU/MAS</a:t>
            </a:r>
            <a:endParaRPr lang="en-US" dirty="0"/>
          </a:p>
        </p:txBody>
      </p:sp>
      <p:pic>
        <p:nvPicPr>
          <p:cNvPr id="2097252" name="Picture 3"/>
          <p:cNvPicPr>
            <a:picLocks noChangeAspect="1"/>
          </p:cNvPicPr>
          <p:nvPr/>
        </p:nvPicPr>
        <p:blipFill>
          <a:blip r:embed="rId2" cstate="print"/>
          <a:stretch>
            <a:fillRect/>
          </a:stretch>
        </p:blipFill>
        <p:spPr>
          <a:xfrm>
            <a:off x="968991" y="1558273"/>
            <a:ext cx="7319264" cy="4579556"/>
          </a:xfrm>
          <a:prstGeom prst="rect">
            <a:avLst/>
          </a:prstGeom>
        </p:spPr>
      </p:pic>
      <p:sp>
        <p:nvSpPr>
          <p:cNvPr id="1049065" name="TextBox 4"/>
          <p:cNvSpPr txBox="1"/>
          <p:nvPr/>
        </p:nvSpPr>
        <p:spPr>
          <a:xfrm>
            <a:off x="968990" y="571850"/>
            <a:ext cx="9880979" cy="584775"/>
          </a:xfrm>
          <a:prstGeom prst="rect">
            <a:avLst/>
          </a:prstGeom>
          <a:noFill/>
        </p:spPr>
        <p:txBody>
          <a:bodyPr wrap="square" rtlCol="0">
            <a:spAutoFit/>
          </a:bodyPr>
          <a:lstStyle/>
          <a:p>
            <a:r>
              <a:rPr lang="en-US" sz="3200" b="1" dirty="0" smtClean="0">
                <a:solidFill>
                  <a:srgbClr val="00B050"/>
                </a:solidFill>
                <a:latin typeface="Cambria" panose="02040503050406030204" pitchFamily="18" charset="0"/>
              </a:rPr>
              <a:t>Find gain of the system using Mason’s gain formula</a:t>
            </a:r>
            <a:endParaRPr lang="en-US" sz="3200" b="1" dirty="0">
              <a:solidFill>
                <a:srgbClr val="00B05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6" name="Date Placeholder 1"/>
          <p:cNvSpPr>
            <a:spLocks noGrp="1"/>
          </p:cNvSpPr>
          <p:nvPr>
            <p:ph type="dt" sz="half" idx="10"/>
          </p:nvPr>
        </p:nvSpPr>
        <p:spPr/>
        <p:txBody>
          <a:bodyPr/>
          <a:lstStyle/>
          <a:p>
            <a:fld id="{97AC7A4A-77B3-499B-815A-63F45DB854DC}" type="datetime1">
              <a:rPr lang="en-US" smtClean="0"/>
              <a:pPr/>
              <a:t>8/17/2022</a:t>
            </a:fld>
            <a:endParaRPr lang="en-US"/>
          </a:p>
        </p:txBody>
      </p:sp>
      <p:sp>
        <p:nvSpPr>
          <p:cNvPr id="1049067" name="Footer Placeholder 2"/>
          <p:cNvSpPr>
            <a:spLocks noGrp="1"/>
          </p:cNvSpPr>
          <p:nvPr>
            <p:ph type="ftr" sz="quarter" idx="11"/>
          </p:nvPr>
        </p:nvSpPr>
        <p:spPr/>
        <p:txBody>
          <a:bodyPr/>
          <a:lstStyle/>
          <a:p>
            <a:r>
              <a:rPr lang="en-US" dirty="0" smtClean="0"/>
              <a:t>Unit-1/CS/SYBTECH/MITWPU/MAS</a:t>
            </a:r>
            <a:endParaRPr lang="en-US" dirty="0"/>
          </a:p>
        </p:txBody>
      </p:sp>
      <p:sp>
        <p:nvSpPr>
          <p:cNvPr id="1049068" name="Rectangle 3"/>
          <p:cNvSpPr/>
          <p:nvPr/>
        </p:nvSpPr>
        <p:spPr>
          <a:xfrm>
            <a:off x="741527" y="351608"/>
            <a:ext cx="10490580" cy="954107"/>
          </a:xfrm>
          <a:prstGeom prst="rect">
            <a:avLst/>
          </a:prstGeom>
        </p:spPr>
        <p:txBody>
          <a:bodyPr wrap="square">
            <a:spAutoFit/>
          </a:bodyPr>
          <a:lstStyle/>
          <a:p>
            <a:r>
              <a:rPr lang="en-US" sz="2800" b="1" dirty="0">
                <a:solidFill>
                  <a:srgbClr val="00B050"/>
                </a:solidFill>
                <a:latin typeface="Cambria" panose="02040503050406030204" pitchFamily="18" charset="0"/>
              </a:rPr>
              <a:t>Obtain the transfer function Y(s)/ R(s) of the signal flow graph given in Fig. </a:t>
            </a:r>
            <a:r>
              <a:rPr lang="en-US" sz="2800" b="1" dirty="0" smtClean="0">
                <a:solidFill>
                  <a:srgbClr val="00B050"/>
                </a:solidFill>
                <a:latin typeface="Cambria" panose="02040503050406030204" pitchFamily="18" charset="0"/>
              </a:rPr>
              <a:t>2 using </a:t>
            </a:r>
            <a:r>
              <a:rPr lang="en-US" sz="2800" b="1" dirty="0">
                <a:solidFill>
                  <a:srgbClr val="00B050"/>
                </a:solidFill>
                <a:latin typeface="Cambria" panose="02040503050406030204" pitchFamily="18" charset="0"/>
              </a:rPr>
              <a:t>Mason’s gain formula</a:t>
            </a:r>
          </a:p>
        </p:txBody>
      </p:sp>
      <p:pic>
        <p:nvPicPr>
          <p:cNvPr id="2097253" name="Picture 4"/>
          <p:cNvPicPr>
            <a:picLocks noChangeAspect="1"/>
          </p:cNvPicPr>
          <p:nvPr/>
        </p:nvPicPr>
        <p:blipFill>
          <a:blip r:embed="rId2" cstate="print"/>
          <a:stretch>
            <a:fillRect/>
          </a:stretch>
        </p:blipFill>
        <p:spPr>
          <a:xfrm>
            <a:off x="1301086" y="1921268"/>
            <a:ext cx="7165141" cy="3305825"/>
          </a:xfrm>
          <a:prstGeom prst="rect">
            <a:avLst/>
          </a:prstGeom>
        </p:spPr>
      </p:pic>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pic>
        <p:nvPicPr>
          <p:cNvPr id="819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990850" y="1390650"/>
            <a:ext cx="6210300" cy="407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74624370"/>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pic>
        <p:nvPicPr>
          <p:cNvPr id="921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87500" y="866774"/>
            <a:ext cx="9156699" cy="538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3803191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9" name="Title 1"/>
          <p:cNvSpPr>
            <a:spLocks noGrp="1"/>
          </p:cNvSpPr>
          <p:nvPr>
            <p:ph type="title"/>
          </p:nvPr>
        </p:nvSpPr>
        <p:spPr/>
        <p:txBody>
          <a:bodyPr>
            <a:normAutofit/>
          </a:bodyPr>
          <a:lstStyle/>
          <a:p>
            <a:r>
              <a:rPr lang="en-US" sz="3200" b="1" dirty="0">
                <a:solidFill>
                  <a:schemeClr val="accent1"/>
                </a:solidFill>
                <a:latin typeface="Times New Roman" pitchFamily="18" charset="0"/>
                <a:cs typeface="Times New Roman" pitchFamily="18" charset="0"/>
              </a:rPr>
              <a:t>EXAMPLE: </a:t>
            </a:r>
            <a:r>
              <a:rPr lang="en-US" sz="3200" b="1" dirty="0">
                <a:solidFill>
                  <a:srgbClr val="00B050"/>
                </a:solidFill>
                <a:latin typeface="Times New Roman" pitchFamily="18" charset="0"/>
                <a:cs typeface="Times New Roman" pitchFamily="18" charset="0"/>
              </a:rPr>
              <a:t>Automobile speed control </a:t>
            </a:r>
          </a:p>
        </p:txBody>
      </p:sp>
      <p:sp>
        <p:nvSpPr>
          <p:cNvPr id="1048710" name="Date Placeholder 2"/>
          <p:cNvSpPr>
            <a:spLocks noGrp="1"/>
          </p:cNvSpPr>
          <p:nvPr>
            <p:ph type="dt" sz="half" idx="10"/>
          </p:nvPr>
        </p:nvSpPr>
        <p:spPr/>
        <p:txBody>
          <a:bodyPr/>
          <a:lstStyle/>
          <a:p>
            <a:fld id="{1FFDC644-7F5E-420F-AEF9-487AB483916D}" type="datetime1">
              <a:rPr lang="en-US" smtClean="0"/>
              <a:pPr/>
              <a:t>8/17/2022</a:t>
            </a:fld>
            <a:endParaRPr lang="en-US"/>
          </a:p>
        </p:txBody>
      </p:sp>
      <p:sp>
        <p:nvSpPr>
          <p:cNvPr id="1048711" name="Footer Placeholder 3"/>
          <p:cNvSpPr>
            <a:spLocks noGrp="1"/>
          </p:cNvSpPr>
          <p:nvPr>
            <p:ph type="ftr" sz="quarter" idx="11"/>
          </p:nvPr>
        </p:nvSpPr>
        <p:spPr/>
        <p:txBody>
          <a:bodyPr/>
          <a:lstStyle/>
          <a:p>
            <a:r>
              <a:rPr lang="en-IN" smtClean="0"/>
              <a:t>Unit-1/CS/SYBTECH/MITWPU/SRG</a:t>
            </a:r>
            <a:endParaRPr lang="en-US"/>
          </a:p>
        </p:txBody>
      </p:sp>
      <p:pic>
        <p:nvPicPr>
          <p:cNvPr id="2097164" name="Picture 2"/>
          <p:cNvPicPr>
            <a:picLocks noGrp="1" noChangeAspect="1" noChangeArrowheads="1"/>
          </p:cNvPicPr>
          <p:nvPr>
            <p:ph sz="quarter" idx="1"/>
          </p:nvPr>
        </p:nvPicPr>
        <p:blipFill>
          <a:blip r:embed="rId2" cstate="print"/>
          <a:srcRect/>
          <a:stretch>
            <a:fillRect/>
          </a:stretch>
        </p:blipFill>
        <p:spPr bwMode="auto">
          <a:xfrm>
            <a:off x="2971801" y="2286000"/>
            <a:ext cx="5362575" cy="2895600"/>
          </a:xfrm>
          <a:prstGeom prst="rect">
            <a:avLst/>
          </a:prstGeom>
          <a:noFill/>
          <a:ln w="9525">
            <a:noFill/>
            <a:miter lim="800000"/>
            <a:headEnd/>
            <a:tailEnd/>
          </a:ln>
          <a:effectLst/>
        </p:spPr>
      </p:pic>
      <p:sp>
        <p:nvSpPr>
          <p:cNvPr id="1048712" name="Title 1"/>
          <p:cNvSpPr txBox="1"/>
          <p:nvPr/>
        </p:nvSpPr>
        <p:spPr>
          <a:xfrm>
            <a:off x="838200" y="407632"/>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Open loop System</a:t>
            </a: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9" name="Content Placeholder 2"/>
          <p:cNvSpPr>
            <a:spLocks noGrp="1"/>
          </p:cNvSpPr>
          <p:nvPr>
            <p:ph sz="quarter" idx="1"/>
          </p:nvPr>
        </p:nvSpPr>
        <p:spPr>
          <a:xfrm>
            <a:off x="1752600" y="1447800"/>
            <a:ext cx="8458200" cy="4572000"/>
          </a:xfrm>
        </p:spPr>
        <p:txBody>
          <a:bodyPr/>
          <a:lstStyle/>
          <a:p>
            <a:r>
              <a:rPr lang="en-US" b="1" dirty="0" smtClean="0">
                <a:solidFill>
                  <a:srgbClr val="FF0000"/>
                </a:solidFill>
              </a:rPr>
              <a:t>Parameter: Speed</a:t>
            </a:r>
          </a:p>
          <a:p>
            <a:r>
              <a:rPr lang="en-US" dirty="0" smtClean="0"/>
              <a:t>Maintained by controlling pressure on accelerometer</a:t>
            </a:r>
          </a:p>
          <a:p>
            <a:r>
              <a:rPr lang="en-US" dirty="0" smtClean="0"/>
              <a:t>Automobile Driving System: Accelerometer,  Carburetor, engine-Vehicle.</a:t>
            </a:r>
          </a:p>
          <a:p>
            <a:pPr>
              <a:buNone/>
            </a:pPr>
            <a:endParaRPr lang="en-US" dirty="0"/>
          </a:p>
        </p:txBody>
      </p:sp>
      <p:sp>
        <p:nvSpPr>
          <p:cNvPr id="1048690" name="Date Placeholder 3"/>
          <p:cNvSpPr>
            <a:spLocks noGrp="1"/>
          </p:cNvSpPr>
          <p:nvPr>
            <p:ph type="dt" sz="half" idx="10"/>
          </p:nvPr>
        </p:nvSpPr>
        <p:spPr/>
        <p:txBody>
          <a:bodyPr/>
          <a:lstStyle/>
          <a:p>
            <a:fld id="{B261B42B-4359-4A67-A6F2-550D76F597C2}" type="datetime1">
              <a:rPr lang="en-US" smtClean="0"/>
              <a:pPr/>
              <a:t>8/17/2022</a:t>
            </a:fld>
            <a:endParaRPr lang="en-US"/>
          </a:p>
        </p:txBody>
      </p:sp>
      <p:sp>
        <p:nvSpPr>
          <p:cNvPr id="1048691" name="Footer Placeholder 5"/>
          <p:cNvSpPr>
            <a:spLocks noGrp="1"/>
          </p:cNvSpPr>
          <p:nvPr>
            <p:ph type="ftr" sz="quarter" idx="11"/>
          </p:nvPr>
        </p:nvSpPr>
        <p:spPr/>
        <p:txBody>
          <a:bodyPr/>
          <a:lstStyle/>
          <a:p>
            <a:r>
              <a:rPr lang="en-IN" smtClean="0"/>
              <a:t>Unit-1/CS/SYBTECH/MITWPU/SRG</a:t>
            </a:r>
            <a:endParaRPr lang="en-US"/>
          </a:p>
        </p:txBody>
      </p:sp>
      <p:grpSp>
        <p:nvGrpSpPr>
          <p:cNvPr id="166" name="Group 19"/>
          <p:cNvGrpSpPr/>
          <p:nvPr/>
        </p:nvGrpSpPr>
        <p:grpSpPr>
          <a:xfrm>
            <a:off x="1905000" y="3429000"/>
            <a:ext cx="8534400" cy="2148839"/>
            <a:chOff x="381000" y="3200400"/>
            <a:chExt cx="8534400" cy="2148839"/>
          </a:xfrm>
        </p:grpSpPr>
        <p:sp>
          <p:nvSpPr>
            <p:cNvPr id="1048692" name="Rounded Rectangle 6"/>
            <p:cNvSpPr/>
            <p:nvPr/>
          </p:nvSpPr>
          <p:spPr>
            <a:xfrm>
              <a:off x="2133600" y="4038600"/>
              <a:ext cx="2743200" cy="1066800"/>
            </a:xfrm>
            <a:prstGeom prst="roundRect">
              <a:avLst/>
            </a:prstGeom>
            <a:ln w="57150"/>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latin typeface="Times New Roman" pitchFamily="18" charset="0"/>
                  <a:cs typeface="Times New Roman" pitchFamily="18" charset="0"/>
                </a:rPr>
                <a:t>Accelerator pedal, Linkages and carburetor</a:t>
              </a:r>
            </a:p>
          </p:txBody>
        </p:sp>
        <p:sp>
          <p:nvSpPr>
            <p:cNvPr id="1048693" name="Rounded Rectangle 7"/>
            <p:cNvSpPr/>
            <p:nvPr/>
          </p:nvSpPr>
          <p:spPr>
            <a:xfrm>
              <a:off x="5715000" y="4038600"/>
              <a:ext cx="1676400" cy="1066800"/>
            </a:xfrm>
            <a:prstGeom prst="roundRect">
              <a:avLst/>
            </a:prstGeom>
            <a:ln w="57150"/>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latin typeface="Times New Roman" pitchFamily="18" charset="0"/>
                  <a:cs typeface="Times New Roman" pitchFamily="18" charset="0"/>
                </a:rPr>
                <a:t>Engine- Vehicle</a:t>
              </a:r>
            </a:p>
          </p:txBody>
        </p:sp>
        <p:cxnSp>
          <p:nvCxnSpPr>
            <p:cNvPr id="3145734" name="Straight Arrow Connector 9"/>
            <p:cNvCxnSpPr>
              <a:cxnSpLocks/>
              <a:endCxn id="1048692" idx="1"/>
            </p:cNvCxnSpPr>
            <p:nvPr/>
          </p:nvCxnSpPr>
          <p:spPr>
            <a:xfrm>
              <a:off x="1295400" y="4572000"/>
              <a:ext cx="8382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145735" name="Straight Arrow Connector 10"/>
            <p:cNvCxnSpPr>
              <a:cxnSpLocks/>
            </p:cNvCxnSpPr>
            <p:nvPr/>
          </p:nvCxnSpPr>
          <p:spPr>
            <a:xfrm>
              <a:off x="4876800" y="4572000"/>
              <a:ext cx="8382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145736" name="Straight Arrow Connector 11"/>
            <p:cNvCxnSpPr>
              <a:cxnSpLocks/>
            </p:cNvCxnSpPr>
            <p:nvPr/>
          </p:nvCxnSpPr>
          <p:spPr>
            <a:xfrm>
              <a:off x="7391400" y="4572000"/>
              <a:ext cx="8382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145737" name="Straight Arrow Connector 13"/>
            <p:cNvCxnSpPr>
              <a:cxnSpLocks/>
            </p:cNvCxnSpPr>
            <p:nvPr/>
          </p:nvCxnSpPr>
          <p:spPr>
            <a:xfrm rot="5400000">
              <a:off x="4686300" y="4076700"/>
              <a:ext cx="9906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48694" name="TextBox 14"/>
            <p:cNvSpPr txBox="1"/>
            <p:nvPr/>
          </p:nvSpPr>
          <p:spPr>
            <a:xfrm>
              <a:off x="381000" y="3849469"/>
              <a:ext cx="1676400" cy="584775"/>
            </a:xfrm>
            <a:prstGeom prst="rect">
              <a:avLst/>
            </a:prstGeom>
            <a:noFill/>
          </p:spPr>
          <p:txBody>
            <a:bodyPr wrap="square" rtlCol="0">
              <a:spAutoFit/>
            </a:bodyPr>
            <a:lstStyle/>
            <a:p>
              <a:r>
                <a:rPr lang="en-US" sz="1600" b="1" dirty="0">
                  <a:latin typeface="Times New Roman" pitchFamily="18" charset="0"/>
                  <a:cs typeface="Times New Roman" pitchFamily="18" charset="0"/>
                </a:rPr>
                <a:t>Input(command) signal</a:t>
              </a:r>
            </a:p>
          </p:txBody>
        </p:sp>
        <p:sp>
          <p:nvSpPr>
            <p:cNvPr id="1048695" name="TextBox 15"/>
            <p:cNvSpPr txBox="1"/>
            <p:nvPr/>
          </p:nvSpPr>
          <p:spPr>
            <a:xfrm>
              <a:off x="1066800" y="4648200"/>
              <a:ext cx="914400" cy="400110"/>
            </a:xfrm>
            <a:prstGeom prst="rect">
              <a:avLst/>
            </a:prstGeom>
            <a:noFill/>
          </p:spPr>
          <p:txBody>
            <a:bodyPr wrap="square" rtlCol="0">
              <a:spAutoFit/>
            </a:bodyPr>
            <a:lstStyle/>
            <a:p>
              <a:r>
                <a:rPr lang="en-US" sz="2000" b="1" dirty="0">
                  <a:latin typeface="Times New Roman" pitchFamily="18" charset="0"/>
                  <a:cs typeface="Times New Roman" pitchFamily="18" charset="0"/>
                </a:rPr>
                <a:t>Force</a:t>
              </a:r>
            </a:p>
          </p:txBody>
        </p:sp>
        <p:sp>
          <p:nvSpPr>
            <p:cNvPr id="1048696" name="TextBox 16"/>
            <p:cNvSpPr txBox="1"/>
            <p:nvPr/>
          </p:nvSpPr>
          <p:spPr>
            <a:xfrm>
              <a:off x="4419600" y="3200400"/>
              <a:ext cx="1905000" cy="338554"/>
            </a:xfrm>
            <a:prstGeom prst="rect">
              <a:avLst/>
            </a:prstGeom>
            <a:noFill/>
          </p:spPr>
          <p:txBody>
            <a:bodyPr wrap="square" rtlCol="0">
              <a:spAutoFit/>
            </a:bodyPr>
            <a:lstStyle/>
            <a:p>
              <a:r>
                <a:rPr lang="en-US" sz="1600" b="1" dirty="0">
                  <a:latin typeface="Times New Roman" pitchFamily="18" charset="0"/>
                  <a:cs typeface="Times New Roman" pitchFamily="18" charset="0"/>
                </a:rPr>
                <a:t>Rate of Fuel Flow</a:t>
              </a:r>
            </a:p>
          </p:txBody>
        </p:sp>
        <p:sp>
          <p:nvSpPr>
            <p:cNvPr id="1048697" name="TextBox 17"/>
            <p:cNvSpPr txBox="1"/>
            <p:nvPr/>
          </p:nvSpPr>
          <p:spPr>
            <a:xfrm>
              <a:off x="7467600" y="3505200"/>
              <a:ext cx="1447800" cy="830997"/>
            </a:xfrm>
            <a:prstGeom prst="rect">
              <a:avLst/>
            </a:prstGeom>
            <a:noFill/>
          </p:spPr>
          <p:txBody>
            <a:bodyPr wrap="square" rtlCol="0">
              <a:spAutoFit/>
            </a:bodyPr>
            <a:lstStyle/>
            <a:p>
              <a:r>
                <a:rPr lang="en-US" sz="1600" b="1" dirty="0">
                  <a:latin typeface="Times New Roman" pitchFamily="18" charset="0"/>
                  <a:cs typeface="Times New Roman" pitchFamily="18" charset="0"/>
                </a:rPr>
                <a:t>Output (controlled) variable</a:t>
              </a:r>
            </a:p>
          </p:txBody>
        </p:sp>
        <p:sp>
          <p:nvSpPr>
            <p:cNvPr id="1048698" name="TextBox 18"/>
            <p:cNvSpPr txBox="1"/>
            <p:nvPr/>
          </p:nvSpPr>
          <p:spPr>
            <a:xfrm>
              <a:off x="7467600" y="4648200"/>
              <a:ext cx="838200" cy="701039"/>
            </a:xfrm>
            <a:prstGeom prst="rect">
              <a:avLst/>
            </a:prstGeom>
            <a:noFill/>
          </p:spPr>
          <p:txBody>
            <a:bodyPr wrap="square" rtlCol="0">
              <a:spAutoFit/>
            </a:bodyPr>
            <a:lstStyle/>
            <a:p>
              <a:r>
                <a:rPr lang="en-US" sz="2000" b="1" dirty="0">
                  <a:latin typeface="Times New Roman" pitchFamily="18" charset="0"/>
                  <a:cs typeface="Times New Roman" pitchFamily="18" charset="0"/>
                </a:rPr>
                <a:t>Speed</a:t>
              </a:r>
            </a:p>
          </p:txBody>
        </p:sp>
      </p:grpSp>
      <p:sp>
        <p:nvSpPr>
          <p:cNvPr id="1048699" name="Title 1"/>
          <p:cNvSpPr txBox="1"/>
          <p:nvPr/>
        </p:nvSpPr>
        <p:spPr>
          <a:xfrm>
            <a:off x="838200" y="407632"/>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chemeClr val="accent1"/>
                </a:solidFill>
                <a:latin typeface="Times New Roman" pitchFamily="18" charset="0"/>
                <a:cs typeface="Times New Roman" pitchFamily="18" charset="0"/>
              </a:rPr>
              <a:t>Example </a:t>
            </a:r>
            <a:r>
              <a:rPr lang="en-US" sz="4000" b="1" dirty="0">
                <a:solidFill>
                  <a:schemeClr val="accent1"/>
                </a:solidFill>
                <a:latin typeface="Times New Roman" pitchFamily="18" charset="0"/>
                <a:cs typeface="Times New Roman" pitchFamily="18" charset="0"/>
              </a:rPr>
              <a:t>1: </a:t>
            </a:r>
            <a:r>
              <a:rPr lang="en-US" sz="4000" b="1" dirty="0">
                <a:solidFill>
                  <a:srgbClr val="00B050"/>
                </a:solidFill>
                <a:latin typeface="Times New Roman" pitchFamily="18" charset="0"/>
                <a:cs typeface="Times New Roman" pitchFamily="18" charset="0"/>
              </a:rPr>
              <a:t>Driving system of automobile</a:t>
            </a: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89">
                                            <p:txEl>
                                              <p:pRg st="0" end="0"/>
                                            </p:txEl>
                                          </p:spTgt>
                                        </p:tgtEl>
                                        <p:attrNameLst>
                                          <p:attrName>style.visibility</p:attrName>
                                        </p:attrNameLst>
                                      </p:cBhvr>
                                      <p:to>
                                        <p:strVal val="visible"/>
                                      </p:to>
                                    </p:set>
                                    <p:animEffect transition="in" filter="fade">
                                      <p:cBhvr>
                                        <p:cTn id="7" dur="2000"/>
                                        <p:tgtEl>
                                          <p:spTgt spid="10486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689">
                                            <p:txEl>
                                              <p:pRg st="1" end="1"/>
                                            </p:txEl>
                                          </p:spTgt>
                                        </p:tgtEl>
                                        <p:attrNameLst>
                                          <p:attrName>style.visibility</p:attrName>
                                        </p:attrNameLst>
                                      </p:cBhvr>
                                      <p:to>
                                        <p:strVal val="visible"/>
                                      </p:to>
                                    </p:set>
                                    <p:animEffect transition="in" filter="fade">
                                      <p:cBhvr>
                                        <p:cTn id="12" dur="2000"/>
                                        <p:tgtEl>
                                          <p:spTgt spid="10486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689">
                                            <p:txEl>
                                              <p:pRg st="2" end="2"/>
                                            </p:txEl>
                                          </p:spTgt>
                                        </p:tgtEl>
                                        <p:attrNameLst>
                                          <p:attrName>style.visibility</p:attrName>
                                        </p:attrNameLst>
                                      </p:cBhvr>
                                      <p:to>
                                        <p:strVal val="visible"/>
                                      </p:to>
                                    </p:set>
                                    <p:animEffect transition="in" filter="fade">
                                      <p:cBhvr>
                                        <p:cTn id="17" dur="2000"/>
                                        <p:tgtEl>
                                          <p:spTgt spid="10486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
                                        </p:tgtEl>
                                        <p:attrNameLst>
                                          <p:attrName>style.visibility</p:attrName>
                                        </p:attrNameLst>
                                      </p:cBhvr>
                                      <p:to>
                                        <p:strVal val="visible"/>
                                      </p:to>
                                    </p:set>
                                    <p:animEffect transition="in" filter="fade">
                                      <p:cBhvr>
                                        <p:cTn id="22" dur="20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Date Placeholder 2"/>
          <p:cNvSpPr>
            <a:spLocks noGrp="1"/>
          </p:cNvSpPr>
          <p:nvPr>
            <p:ph type="dt" sz="half" idx="10"/>
          </p:nvPr>
        </p:nvSpPr>
        <p:spPr/>
        <p:txBody>
          <a:bodyPr/>
          <a:lstStyle/>
          <a:p>
            <a:fld id="{9DD173E0-CE07-46DF-B25F-29504105996F}" type="datetime1">
              <a:rPr lang="en-US" smtClean="0"/>
              <a:pPr/>
              <a:t>8/17/2022</a:t>
            </a:fld>
            <a:endParaRPr lang="en-US"/>
          </a:p>
        </p:txBody>
      </p:sp>
      <p:sp>
        <p:nvSpPr>
          <p:cNvPr id="1048714" name="Footer Placeholder 3"/>
          <p:cNvSpPr>
            <a:spLocks noGrp="1"/>
          </p:cNvSpPr>
          <p:nvPr>
            <p:ph type="ftr" sz="quarter" idx="11"/>
          </p:nvPr>
        </p:nvSpPr>
        <p:spPr/>
        <p:txBody>
          <a:bodyPr/>
          <a:lstStyle/>
          <a:p>
            <a:r>
              <a:rPr lang="en-IN" smtClean="0"/>
              <a:t>Unit-1/CS/SYBTECH/MITWPU/SRG</a:t>
            </a:r>
            <a:endParaRPr lang="en-US"/>
          </a:p>
        </p:txBody>
      </p:sp>
      <p:sp>
        <p:nvSpPr>
          <p:cNvPr id="1048715" name="Content Placeholder 5"/>
          <p:cNvSpPr>
            <a:spLocks noGrp="1"/>
          </p:cNvSpPr>
          <p:nvPr>
            <p:ph sz="quarter" idx="1"/>
          </p:nvPr>
        </p:nvSpPr>
        <p:spPr>
          <a:xfrm>
            <a:off x="715370" y="1361601"/>
            <a:ext cx="10515600" cy="4351338"/>
          </a:xfrm>
        </p:spPr>
        <p:txBody>
          <a:bodyPr>
            <a:normAutofit fontScale="96429" lnSpcReduction="10000"/>
          </a:bodyPr>
          <a:lstStyle/>
          <a:p>
            <a:pPr marL="514350" indent="-514350">
              <a:lnSpc>
                <a:spcPct val="150000"/>
              </a:lnSpc>
              <a:buFont typeface="+mj-lt"/>
              <a:buAutoNum type="arabicPeriod"/>
            </a:pPr>
            <a:r>
              <a:rPr lang="en-US" dirty="0"/>
              <a:t>Flow of traffic</a:t>
            </a:r>
          </a:p>
          <a:p>
            <a:pPr marL="514350" indent="-514350">
              <a:lnSpc>
                <a:spcPct val="150000"/>
              </a:lnSpc>
              <a:buFont typeface="+mj-lt"/>
              <a:buAutoNum type="arabicPeriod"/>
            </a:pPr>
            <a:r>
              <a:rPr lang="en-US" dirty="0"/>
              <a:t>Sprinkling Water to Lawns</a:t>
            </a:r>
          </a:p>
          <a:p>
            <a:pPr marL="514350" indent="-514350">
              <a:lnSpc>
                <a:spcPct val="150000"/>
              </a:lnSpc>
              <a:buFont typeface="+mj-lt"/>
              <a:buAutoNum type="arabicPeriod"/>
            </a:pPr>
            <a:r>
              <a:rPr lang="en-US" dirty="0"/>
              <a:t>Electric Switch</a:t>
            </a:r>
          </a:p>
          <a:p>
            <a:pPr marL="514350" indent="-514350">
              <a:lnSpc>
                <a:spcPct val="150000"/>
              </a:lnSpc>
              <a:buFont typeface="+mj-lt"/>
              <a:buAutoNum type="arabicPeriod"/>
            </a:pPr>
            <a:r>
              <a:rPr lang="en-US" dirty="0"/>
              <a:t>Automatic Washing Machine</a:t>
            </a:r>
          </a:p>
          <a:p>
            <a:pPr marL="514350" indent="-514350">
              <a:lnSpc>
                <a:spcPct val="150000"/>
              </a:lnSpc>
              <a:buFont typeface="+mj-lt"/>
              <a:buAutoNum type="arabicPeriod"/>
            </a:pPr>
            <a:r>
              <a:rPr lang="en-US" dirty="0"/>
              <a:t>Automatic toaster system</a:t>
            </a:r>
          </a:p>
          <a:p>
            <a:pPr marL="514350" indent="-514350">
              <a:lnSpc>
                <a:spcPct val="150000"/>
              </a:lnSpc>
              <a:buFont typeface="+mj-lt"/>
              <a:buAutoNum type="arabicPeriod"/>
            </a:pPr>
            <a:r>
              <a:rPr lang="en-US" dirty="0"/>
              <a:t>Electric Hand- Drier</a:t>
            </a:r>
          </a:p>
          <a:p>
            <a:pPr marL="514350" indent="-514350">
              <a:lnSpc>
                <a:spcPct val="150000"/>
              </a:lnSpc>
              <a:buFont typeface="+mj-lt"/>
              <a:buAutoNum type="arabicPeriod"/>
            </a:pPr>
            <a:endParaRPr lang="en-US" dirty="0"/>
          </a:p>
          <a:p>
            <a:pPr marL="514350" indent="-514350">
              <a:buFont typeface="+mj-lt"/>
              <a:buAutoNum type="arabicPeriod"/>
            </a:pPr>
            <a:endParaRPr lang="en-US" dirty="0"/>
          </a:p>
        </p:txBody>
      </p:sp>
      <p:sp>
        <p:nvSpPr>
          <p:cNvPr id="1048716" name="Title 1"/>
          <p:cNvSpPr txBox="1"/>
          <p:nvPr/>
        </p:nvSpPr>
        <p:spPr>
          <a:xfrm>
            <a:off x="715370" y="327546"/>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Example </a:t>
            </a:r>
            <a:r>
              <a:rPr lang="en-US" sz="4000" b="1" dirty="0" err="1">
                <a:solidFill>
                  <a:srgbClr val="FF0000"/>
                </a:solidFill>
                <a:latin typeface="Cambria" panose="02040503050406030204" pitchFamily="18" charset="0"/>
              </a:rPr>
              <a:t>Cont</a:t>
            </a:r>
            <a:r>
              <a:rPr lang="en-US" sz="4000" b="1" dirty="0">
                <a:solidFill>
                  <a:srgbClr val="FF0000"/>
                </a:solidFill>
                <a:latin typeface="Cambria" panose="02040503050406030204" pitchFamily="18" charset="0"/>
              </a:rPr>
              <a:t>…</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2138877" y="288132"/>
            <a:ext cx="7772400" cy="715962"/>
          </a:xfrm>
        </p:spPr>
        <p:txBody>
          <a:bodyPr>
            <a:normAutofit/>
          </a:bodyPr>
          <a:lstStyle/>
          <a:p>
            <a:r>
              <a:rPr lang="en-US" sz="3600" b="1" dirty="0">
                <a:solidFill>
                  <a:srgbClr val="9E1102"/>
                </a:solidFill>
              </a:rPr>
              <a:t>Control Engineer</a:t>
            </a:r>
          </a:p>
        </p:txBody>
      </p:sp>
      <p:sp>
        <p:nvSpPr>
          <p:cNvPr id="1048617" name="Date Placeholder 2"/>
          <p:cNvSpPr>
            <a:spLocks noGrp="1"/>
          </p:cNvSpPr>
          <p:nvPr>
            <p:ph type="dt" sz="half" idx="10"/>
          </p:nvPr>
        </p:nvSpPr>
        <p:spPr/>
        <p:txBody>
          <a:bodyPr/>
          <a:lstStyle/>
          <a:p>
            <a:fld id="{F160F163-C3B1-4C60-A903-48C755AA6DE1}" type="datetime1">
              <a:rPr lang="en-US" smtClean="0"/>
              <a:pPr/>
              <a:t>8/17/2022</a:t>
            </a:fld>
            <a:endParaRPr lang="en-US"/>
          </a:p>
        </p:txBody>
      </p:sp>
      <p:sp>
        <p:nvSpPr>
          <p:cNvPr id="1048618" name="Footer Placeholder 3"/>
          <p:cNvSpPr>
            <a:spLocks noGrp="1"/>
          </p:cNvSpPr>
          <p:nvPr>
            <p:ph type="ftr" sz="quarter" idx="11"/>
          </p:nvPr>
        </p:nvSpPr>
        <p:spPr/>
        <p:txBody>
          <a:bodyPr/>
          <a:lstStyle/>
          <a:p>
            <a:r>
              <a:rPr lang="en-IN" dirty="0" smtClean="0"/>
              <a:t>Unit-1/CS/SYBTECH/MITWPU</a:t>
            </a:r>
            <a:endParaRPr lang="en-US" dirty="0"/>
          </a:p>
        </p:txBody>
      </p:sp>
      <p:sp>
        <p:nvSpPr>
          <p:cNvPr id="1048619" name="Content Placeholder 5"/>
          <p:cNvSpPr>
            <a:spLocks noGrp="1"/>
          </p:cNvSpPr>
          <p:nvPr>
            <p:ph sz="quarter" idx="1"/>
          </p:nvPr>
        </p:nvSpPr>
        <p:spPr/>
        <p:txBody>
          <a:bodyPr/>
          <a:lstStyle/>
          <a:p>
            <a:r>
              <a:rPr lang="en-US" dirty="0" smtClean="0"/>
              <a:t>Electrical Engineering</a:t>
            </a:r>
          </a:p>
          <a:p>
            <a:r>
              <a:rPr lang="en-US" dirty="0" smtClean="0"/>
              <a:t>Communication Engineering</a:t>
            </a:r>
          </a:p>
          <a:p>
            <a:r>
              <a:rPr lang="en-US" dirty="0" smtClean="0"/>
              <a:t>Mechanical Engineering</a:t>
            </a:r>
          </a:p>
          <a:p>
            <a:r>
              <a:rPr lang="en-US" dirty="0" smtClean="0"/>
              <a:t>Civil Engineering</a:t>
            </a:r>
          </a:p>
          <a:p>
            <a:r>
              <a:rPr lang="en-US" dirty="0" smtClean="0"/>
              <a:t>Industrial Engineering</a:t>
            </a:r>
          </a:p>
          <a:p>
            <a:r>
              <a:rPr lang="en-US" dirty="0"/>
              <a:t> </a:t>
            </a:r>
            <a:r>
              <a:rPr lang="en-US" dirty="0" smtClean="0"/>
              <a:t>Aerospace </a:t>
            </a:r>
            <a:r>
              <a:rPr lang="en-US" dirty="0"/>
              <a:t>Engineering</a:t>
            </a:r>
            <a:endParaRPr lang="en-US" dirty="0" smtClean="0"/>
          </a:p>
          <a:p>
            <a:endParaRPr lang="en-US" dirty="0"/>
          </a:p>
        </p:txBody>
      </p:sp>
      <p:sp>
        <p:nvSpPr>
          <p:cNvPr id="1048620" name="Title 1"/>
          <p:cNvSpPr txBox="1"/>
          <p:nvPr/>
        </p:nvSpPr>
        <p:spPr>
          <a:xfrm>
            <a:off x="838200" y="407632"/>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Role of Control Engineer</a:t>
            </a: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7" name="Title 1"/>
          <p:cNvSpPr>
            <a:spLocks noGrp="1"/>
          </p:cNvSpPr>
          <p:nvPr>
            <p:ph type="title"/>
          </p:nvPr>
        </p:nvSpPr>
        <p:spPr>
          <a:xfrm>
            <a:off x="1828800" y="228600"/>
            <a:ext cx="7772400" cy="685800"/>
          </a:xfrm>
        </p:spPr>
        <p:txBody>
          <a:bodyPr>
            <a:normAutofit fontScale="90000"/>
          </a:bodyPr>
          <a:lstStyle/>
          <a:p>
            <a:r>
              <a:rPr lang="en-US" dirty="0" smtClean="0"/>
              <a:t/>
            </a:r>
            <a:br>
              <a:rPr lang="en-US" dirty="0" smtClean="0"/>
            </a:br>
            <a:endParaRPr lang="en-US" sz="3600" b="1" dirty="0">
              <a:solidFill>
                <a:schemeClr val="accent1"/>
              </a:solidFill>
              <a:latin typeface="Times New Roman" pitchFamily="18" charset="0"/>
              <a:cs typeface="Times New Roman" pitchFamily="18" charset="0"/>
            </a:endParaRPr>
          </a:p>
        </p:txBody>
      </p:sp>
      <p:sp>
        <p:nvSpPr>
          <p:cNvPr id="1048718" name="Date Placeholder 2"/>
          <p:cNvSpPr>
            <a:spLocks noGrp="1"/>
          </p:cNvSpPr>
          <p:nvPr>
            <p:ph type="dt" sz="half" idx="10"/>
          </p:nvPr>
        </p:nvSpPr>
        <p:spPr/>
        <p:txBody>
          <a:bodyPr/>
          <a:lstStyle/>
          <a:p>
            <a:fld id="{9FB528F2-9C7E-4352-AE89-DC7EA5835E70}" type="datetime1">
              <a:rPr lang="en-US" smtClean="0"/>
              <a:pPr/>
              <a:t>8/17/2022</a:t>
            </a:fld>
            <a:endParaRPr lang="en-US"/>
          </a:p>
        </p:txBody>
      </p:sp>
      <p:sp>
        <p:nvSpPr>
          <p:cNvPr id="1048719" name="Footer Placeholder 3"/>
          <p:cNvSpPr>
            <a:spLocks noGrp="1"/>
          </p:cNvSpPr>
          <p:nvPr>
            <p:ph type="ftr" sz="quarter" idx="11"/>
          </p:nvPr>
        </p:nvSpPr>
        <p:spPr/>
        <p:txBody>
          <a:bodyPr/>
          <a:lstStyle/>
          <a:p>
            <a:r>
              <a:rPr lang="en-IN" smtClean="0"/>
              <a:t>Unit-1/CS/SYBTECH/MITWPU/SRG</a:t>
            </a:r>
            <a:endParaRPr lang="en-US"/>
          </a:p>
        </p:txBody>
      </p:sp>
      <p:sp>
        <p:nvSpPr>
          <p:cNvPr id="1048720" name="Content Placeholder 5"/>
          <p:cNvSpPr>
            <a:spLocks noGrp="1"/>
          </p:cNvSpPr>
          <p:nvPr>
            <p:ph sz="quarter" idx="1"/>
          </p:nvPr>
        </p:nvSpPr>
        <p:spPr>
          <a:xfrm>
            <a:off x="2057400" y="838200"/>
            <a:ext cx="7772400" cy="4572000"/>
          </a:xfrm>
        </p:spPr>
        <p:txBody>
          <a:bodyPr/>
          <a:lstStyle/>
          <a:p>
            <a:r>
              <a:rPr lang="hu-HU" dirty="0" smtClean="0"/>
              <a:t>Close loop control systems use the open loop systems (as forward path) and feedback from the output to decide the input level to the open loop system.</a:t>
            </a:r>
            <a:endParaRPr lang="en-US" dirty="0" smtClean="0"/>
          </a:p>
          <a:p>
            <a:r>
              <a:rPr lang="en-US" dirty="0" smtClean="0"/>
              <a:t>T</a:t>
            </a:r>
            <a:r>
              <a:rPr lang="hu-HU" dirty="0" smtClean="0"/>
              <a:t>he non idealities in forward path do not degrade the system performance.</a:t>
            </a:r>
            <a:endParaRPr lang="en-US" dirty="0" smtClean="0"/>
          </a:p>
          <a:p>
            <a:r>
              <a:rPr lang="hu-HU" dirty="0" smtClean="0"/>
              <a:t>The accuracy of the output thus depends on the feedback path</a:t>
            </a:r>
            <a:endParaRPr lang="en-US" dirty="0" smtClean="0"/>
          </a:p>
          <a:p>
            <a:endParaRPr lang="en-US" dirty="0"/>
          </a:p>
        </p:txBody>
      </p:sp>
      <p:pic>
        <p:nvPicPr>
          <p:cNvPr id="2097165" name="Picture 4" descr="4"/>
          <p:cNvPicPr>
            <a:picLocks noChangeAspect="1" noChangeArrowheads="1"/>
          </p:cNvPicPr>
          <p:nvPr/>
        </p:nvPicPr>
        <p:blipFill>
          <a:blip r:embed="rId2" cstate="print"/>
          <a:srcRect/>
          <a:stretch>
            <a:fillRect/>
          </a:stretch>
        </p:blipFill>
        <p:spPr bwMode="auto">
          <a:xfrm>
            <a:off x="2019300" y="4540250"/>
            <a:ext cx="7391400" cy="2317750"/>
          </a:xfrm>
          <a:prstGeom prst="rect">
            <a:avLst/>
          </a:prstGeom>
          <a:noFill/>
        </p:spPr>
      </p:pic>
      <p:sp>
        <p:nvSpPr>
          <p:cNvPr id="1048721" name="Title 1"/>
          <p:cNvSpPr txBox="1"/>
          <p:nvPr/>
        </p:nvSpPr>
        <p:spPr>
          <a:xfrm>
            <a:off x="796119" y="129655"/>
            <a:ext cx="10515600" cy="607326"/>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Closed </a:t>
            </a:r>
            <a:r>
              <a:rPr lang="en-US" sz="4000" b="1" dirty="0">
                <a:solidFill>
                  <a:srgbClr val="FF0000"/>
                </a:solidFill>
                <a:latin typeface="Cambria" panose="02040503050406030204" pitchFamily="18" charset="0"/>
              </a:rPr>
              <a:t>Loop system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20">
                                            <p:txEl>
                                              <p:pRg st="0" end="0"/>
                                            </p:txEl>
                                          </p:spTgt>
                                        </p:tgtEl>
                                        <p:attrNameLst>
                                          <p:attrName>style.visibility</p:attrName>
                                        </p:attrNameLst>
                                      </p:cBhvr>
                                      <p:to>
                                        <p:strVal val="visible"/>
                                      </p:to>
                                    </p:set>
                                    <p:animEffect transition="in" filter="fade">
                                      <p:cBhvr>
                                        <p:cTn id="7" dur="2000"/>
                                        <p:tgtEl>
                                          <p:spTgt spid="10487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720">
                                            <p:txEl>
                                              <p:pRg st="1" end="1"/>
                                            </p:txEl>
                                          </p:spTgt>
                                        </p:tgtEl>
                                        <p:attrNameLst>
                                          <p:attrName>style.visibility</p:attrName>
                                        </p:attrNameLst>
                                      </p:cBhvr>
                                      <p:to>
                                        <p:strVal val="visible"/>
                                      </p:to>
                                    </p:set>
                                    <p:animEffect transition="in" filter="fade">
                                      <p:cBhvr>
                                        <p:cTn id="12" dur="2000"/>
                                        <p:tgtEl>
                                          <p:spTgt spid="10487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720">
                                            <p:txEl>
                                              <p:pRg st="2" end="2"/>
                                            </p:txEl>
                                          </p:spTgt>
                                        </p:tgtEl>
                                        <p:attrNameLst>
                                          <p:attrName>style.visibility</p:attrName>
                                        </p:attrNameLst>
                                      </p:cBhvr>
                                      <p:to>
                                        <p:strVal val="visible"/>
                                      </p:to>
                                    </p:set>
                                    <p:animEffect transition="in" filter="fade">
                                      <p:cBhvr>
                                        <p:cTn id="17" dur="2000"/>
                                        <p:tgtEl>
                                          <p:spTgt spid="10487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33122" name="Picture 2"/>
          <p:cNvPicPr>
            <a:picLocks noGrp="1" noChangeAspect="1" noChangeArrowheads="1"/>
          </p:cNvPicPr>
          <p:nvPr>
            <p:ph idx="1"/>
          </p:nvPr>
        </p:nvPicPr>
        <p:blipFill>
          <a:blip r:embed="rId2"/>
          <a:srcRect/>
          <a:stretch>
            <a:fillRect/>
          </a:stretch>
        </p:blipFill>
        <p:spPr bwMode="auto">
          <a:xfrm>
            <a:off x="1855258" y="2091266"/>
            <a:ext cx="7431626" cy="2836069"/>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Date Placeholder 1"/>
          <p:cNvSpPr>
            <a:spLocks noGrp="1"/>
          </p:cNvSpPr>
          <p:nvPr>
            <p:ph type="dt" sz="half" idx="10"/>
          </p:nvPr>
        </p:nvSpPr>
        <p:spPr/>
        <p:txBody>
          <a:bodyPr/>
          <a:lstStyle/>
          <a:p>
            <a:fld id="{C42FC054-496C-49C8-B39E-DABCDB287F87}" type="datetime1">
              <a:rPr lang="en-US" smtClean="0"/>
              <a:pPr/>
              <a:t>8/17/2022</a:t>
            </a:fld>
            <a:endParaRPr lang="en-US"/>
          </a:p>
        </p:txBody>
      </p:sp>
      <p:sp>
        <p:nvSpPr>
          <p:cNvPr id="1048727" name="Footer Placeholder 2"/>
          <p:cNvSpPr>
            <a:spLocks noGrp="1"/>
          </p:cNvSpPr>
          <p:nvPr>
            <p:ph type="ftr" sz="quarter" idx="11"/>
          </p:nvPr>
        </p:nvSpPr>
        <p:spPr/>
        <p:txBody>
          <a:bodyPr/>
          <a:lstStyle/>
          <a:p>
            <a:r>
              <a:rPr lang="en-IN" smtClean="0"/>
              <a:t>Unit-1/CS/SYBTECH/MITWPU/SRG</a:t>
            </a:r>
            <a:endParaRPr lang="en-US"/>
          </a:p>
        </p:txBody>
      </p:sp>
      <p:pic>
        <p:nvPicPr>
          <p:cNvPr id="2097166" name="Picture 4"/>
          <p:cNvPicPr>
            <a:picLocks noChangeAspect="1"/>
          </p:cNvPicPr>
          <p:nvPr/>
        </p:nvPicPr>
        <p:blipFill>
          <a:blip r:embed="rId2" cstate="print"/>
          <a:stretch>
            <a:fillRect/>
          </a:stretch>
        </p:blipFill>
        <p:spPr>
          <a:xfrm>
            <a:off x="2127504" y="1219200"/>
            <a:ext cx="8168402" cy="2971800"/>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41314" name="Picture 2"/>
          <p:cNvPicPr>
            <a:picLocks noGrp="1" noChangeAspect="1" noChangeArrowheads="1"/>
          </p:cNvPicPr>
          <p:nvPr>
            <p:ph idx="1"/>
          </p:nvPr>
        </p:nvPicPr>
        <p:blipFill>
          <a:blip r:embed="rId2"/>
          <a:srcRect/>
          <a:stretch>
            <a:fillRect/>
          </a:stretch>
        </p:blipFill>
        <p:spPr bwMode="auto">
          <a:xfrm>
            <a:off x="1608667" y="1315242"/>
            <a:ext cx="8332974" cy="459449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7" name="Rectangle 2"/>
          <p:cNvSpPr>
            <a:spLocks noGrp="1" noRot="1" noChangeArrowheads="1"/>
          </p:cNvSpPr>
          <p:nvPr>
            <p:ph type="title"/>
          </p:nvPr>
        </p:nvSpPr>
        <p:spPr>
          <a:xfrm>
            <a:off x="1981200" y="457200"/>
            <a:ext cx="8229600" cy="1600200"/>
          </a:xfrm>
        </p:spPr>
        <p:txBody>
          <a:bodyPr>
            <a:normAutofit/>
          </a:bodyPr>
          <a:lstStyle/>
          <a:p>
            <a:r>
              <a:rPr lang="hu-HU" sz="4000" b="1" u="sng" dirty="0">
                <a:solidFill>
                  <a:srgbClr val="FF0000"/>
                </a:solidFill>
              </a:rPr>
              <a:t>The order of events </a:t>
            </a:r>
            <a:r>
              <a:rPr lang="en-US" sz="4000" b="1" u="sng" dirty="0" smtClean="0">
                <a:solidFill>
                  <a:srgbClr val="FF0000"/>
                </a:solidFill>
              </a:rPr>
              <a:t>in </a:t>
            </a:r>
            <a:r>
              <a:rPr lang="hu-HU" sz="4000" b="1" u="sng" dirty="0" smtClean="0">
                <a:solidFill>
                  <a:srgbClr val="FF0000"/>
                </a:solidFill>
              </a:rPr>
              <a:t>a </a:t>
            </a:r>
            <a:r>
              <a:rPr lang="hu-HU" sz="4000" b="1" u="sng" dirty="0">
                <a:solidFill>
                  <a:srgbClr val="FF0000"/>
                </a:solidFill>
              </a:rPr>
              <a:t>closed-loop </a:t>
            </a:r>
            <a:r>
              <a:rPr lang="hu-HU" sz="4000" b="1" u="sng" dirty="0" smtClean="0">
                <a:solidFill>
                  <a:srgbClr val="FF0000"/>
                </a:solidFill>
              </a:rPr>
              <a:t>control</a:t>
            </a:r>
            <a:endParaRPr lang="hu-HU" sz="4000" b="1" u="sng" dirty="0">
              <a:solidFill>
                <a:srgbClr val="FF0000"/>
              </a:solidFill>
            </a:endParaRPr>
          </a:p>
        </p:txBody>
      </p:sp>
      <p:sp>
        <p:nvSpPr>
          <p:cNvPr id="1048738" name="Rectangle 3"/>
          <p:cNvSpPr>
            <a:spLocks noGrp="1" noChangeArrowheads="1"/>
          </p:cNvSpPr>
          <p:nvPr>
            <p:ph type="body" idx="1"/>
          </p:nvPr>
        </p:nvSpPr>
        <p:spPr>
          <a:xfrm>
            <a:off x="1981200" y="2282092"/>
            <a:ext cx="8077200" cy="3590925"/>
          </a:xfrm>
        </p:spPr>
        <p:txBody>
          <a:bodyPr>
            <a:normAutofit fontScale="82143" lnSpcReduction="10000"/>
          </a:bodyPr>
          <a:lstStyle/>
          <a:p>
            <a:pPr>
              <a:lnSpc>
                <a:spcPct val="90000"/>
              </a:lnSpc>
            </a:pPr>
            <a:endParaRPr lang="hu-HU" dirty="0"/>
          </a:p>
          <a:p>
            <a:pPr>
              <a:lnSpc>
                <a:spcPct val="150000"/>
              </a:lnSpc>
            </a:pPr>
            <a:r>
              <a:rPr lang="hu-HU" dirty="0">
                <a:latin typeface="Times New Roman" pitchFamily="18" charset="0"/>
                <a:cs typeface="Times New Roman" pitchFamily="18" charset="0"/>
              </a:rPr>
              <a:t>Measurement of the controlled variable  </a:t>
            </a:r>
          </a:p>
          <a:p>
            <a:pPr>
              <a:lnSpc>
                <a:spcPct val="150000"/>
              </a:lnSpc>
            </a:pPr>
            <a:r>
              <a:rPr lang="hu-HU" dirty="0">
                <a:latin typeface="Times New Roman" pitchFamily="18" charset="0"/>
                <a:cs typeface="Times New Roman" pitchFamily="18" charset="0"/>
              </a:rPr>
              <a:t>Calculation of the control error   (comparison of the controlled variable with the set-point value  ) </a:t>
            </a:r>
          </a:p>
          <a:p>
            <a:pPr>
              <a:lnSpc>
                <a:spcPct val="150000"/>
              </a:lnSpc>
            </a:pPr>
            <a:r>
              <a:rPr lang="hu-HU" dirty="0">
                <a:latin typeface="Times New Roman" pitchFamily="18" charset="0"/>
                <a:cs typeface="Times New Roman" pitchFamily="18" charset="0"/>
              </a:rPr>
              <a:t>Processing of the control error such that by changing the manipulated variable the control error is reduced or removed </a:t>
            </a:r>
          </a:p>
          <a:p>
            <a:pPr>
              <a:lnSpc>
                <a:spcPct val="90000"/>
              </a:lnSpc>
            </a:pPr>
            <a:endParaRPr lang="hu-HU" dirty="0"/>
          </a:p>
        </p:txBody>
      </p:sp>
      <p:sp>
        <p:nvSpPr>
          <p:cNvPr id="1048739" name="Date Placeholder 1"/>
          <p:cNvSpPr>
            <a:spLocks noGrp="1"/>
          </p:cNvSpPr>
          <p:nvPr>
            <p:ph type="dt" sz="half" idx="10"/>
          </p:nvPr>
        </p:nvSpPr>
        <p:spPr/>
        <p:txBody>
          <a:bodyPr/>
          <a:lstStyle/>
          <a:p>
            <a:fld id="{9018B8B7-CA30-44B5-9119-027F3AF1D7A9}" type="datetime1">
              <a:rPr lang="en-US" smtClean="0"/>
              <a:pPr/>
              <a:t>8/17/2022</a:t>
            </a:fld>
            <a:endParaRPr lang="en-US"/>
          </a:p>
        </p:txBody>
      </p:sp>
      <p:sp>
        <p:nvSpPr>
          <p:cNvPr id="1048740" name="Footer Placeholder 2"/>
          <p:cNvSpPr>
            <a:spLocks noGrp="1"/>
          </p:cNvSpPr>
          <p:nvPr>
            <p:ph type="ftr" sz="quarter" idx="11"/>
          </p:nvPr>
        </p:nvSpPr>
        <p:spPr/>
        <p:txBody>
          <a:bodyPr/>
          <a:lstStyle/>
          <a:p>
            <a:r>
              <a:rPr lang="en-IN" smtClean="0"/>
              <a:t>Unit-1/CS/SYBTECH/MITWPU/SRG</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37"/>
                                        </p:tgtEl>
                                        <p:attrNameLst>
                                          <p:attrName>style.visibility</p:attrName>
                                        </p:attrNameLst>
                                      </p:cBhvr>
                                      <p:to>
                                        <p:strVal val="visible"/>
                                      </p:to>
                                    </p:set>
                                    <p:anim calcmode="lin" valueType="num">
                                      <p:cBhvr additive="base">
                                        <p:cTn id="7" dur="500" fill="hold"/>
                                        <p:tgtEl>
                                          <p:spTgt spid="1048737"/>
                                        </p:tgtEl>
                                        <p:attrNameLst>
                                          <p:attrName>ppt_x</p:attrName>
                                        </p:attrNameLst>
                                      </p:cBhvr>
                                      <p:tavLst>
                                        <p:tav tm="0">
                                          <p:val>
                                            <p:strVal val="#ppt_x"/>
                                          </p:val>
                                        </p:tav>
                                        <p:tav tm="100000">
                                          <p:val>
                                            <p:strVal val="#ppt_x"/>
                                          </p:val>
                                        </p:tav>
                                      </p:tavLst>
                                    </p:anim>
                                    <p:anim calcmode="lin" valueType="num">
                                      <p:cBhvr additive="base">
                                        <p:cTn id="8" dur="500" fill="hold"/>
                                        <p:tgtEl>
                                          <p:spTgt spid="10487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738">
                                            <p:txEl>
                                              <p:pRg st="1" end="1"/>
                                            </p:txEl>
                                          </p:spTgt>
                                        </p:tgtEl>
                                        <p:attrNameLst>
                                          <p:attrName>style.visibility</p:attrName>
                                        </p:attrNameLst>
                                      </p:cBhvr>
                                      <p:to>
                                        <p:strVal val="visible"/>
                                      </p:to>
                                    </p:set>
                                    <p:anim calcmode="lin" valueType="num">
                                      <p:cBhvr additive="base">
                                        <p:cTn id="13" dur="500" fill="hold"/>
                                        <p:tgtEl>
                                          <p:spTgt spid="104873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73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48738">
                                            <p:txEl>
                                              <p:pRg st="2" end="2"/>
                                            </p:txEl>
                                          </p:spTgt>
                                        </p:tgtEl>
                                        <p:attrNameLst>
                                          <p:attrName>style.visibility</p:attrName>
                                        </p:attrNameLst>
                                      </p:cBhvr>
                                      <p:to>
                                        <p:strVal val="visible"/>
                                      </p:to>
                                    </p:set>
                                    <p:anim calcmode="lin" valueType="num">
                                      <p:cBhvr additive="base">
                                        <p:cTn id="17" dur="500" fill="hold"/>
                                        <p:tgtEl>
                                          <p:spTgt spid="104873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4873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48738">
                                            <p:txEl>
                                              <p:pRg st="3" end="3"/>
                                            </p:txEl>
                                          </p:spTgt>
                                        </p:tgtEl>
                                        <p:attrNameLst>
                                          <p:attrName>style.visibility</p:attrName>
                                        </p:attrNameLst>
                                      </p:cBhvr>
                                      <p:to>
                                        <p:strVal val="visible"/>
                                      </p:to>
                                    </p:set>
                                    <p:anim calcmode="lin" valueType="num">
                                      <p:cBhvr additive="base">
                                        <p:cTn id="21" dur="500" fill="hold"/>
                                        <p:tgtEl>
                                          <p:spTgt spid="104873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4873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7" grpId="0"/>
      <p:bldP spid="1048738"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and its effect</a:t>
            </a:r>
            <a:endParaRPr lang="en-US" dirty="0"/>
          </a:p>
        </p:txBody>
      </p:sp>
      <p:sp>
        <p:nvSpPr>
          <p:cNvPr id="3" name="Content Placeholder 2"/>
          <p:cNvSpPr>
            <a:spLocks noGrp="1"/>
          </p:cNvSpPr>
          <p:nvPr>
            <p:ph idx="1"/>
          </p:nvPr>
        </p:nvSpPr>
        <p:spPr/>
        <p:txBody>
          <a:bodyPr/>
          <a:lstStyle/>
          <a:p>
            <a:r>
              <a:rPr lang="en-US" dirty="0" smtClean="0"/>
              <a:t>Reduces error between reference input and system output.</a:t>
            </a:r>
          </a:p>
          <a:p>
            <a:r>
              <a:rPr lang="en-US" dirty="0" smtClean="0"/>
              <a:t> Reduction in error improves system performance like stability, overall gain, sensitivity.</a:t>
            </a:r>
          </a:p>
          <a:p>
            <a:r>
              <a:rPr lang="en-US" dirty="0" smtClean="0"/>
              <a:t>Feedback exists when cause- effect  / input output  relationship exists among variables of system.</a:t>
            </a:r>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Date Placeholder 2"/>
          <p:cNvSpPr>
            <a:spLocks noGrp="1"/>
          </p:cNvSpPr>
          <p:nvPr>
            <p:ph type="dt" sz="half" idx="10"/>
          </p:nvPr>
        </p:nvSpPr>
        <p:spPr/>
        <p:txBody>
          <a:bodyPr/>
          <a:lstStyle/>
          <a:p>
            <a:fld id="{DB31C344-1DF6-4936-AD1A-36A213513FC2}" type="datetime1">
              <a:rPr lang="en-US" smtClean="0"/>
              <a:pPr/>
              <a:t>8/17/2022</a:t>
            </a:fld>
            <a:endParaRPr lang="en-US"/>
          </a:p>
        </p:txBody>
      </p:sp>
      <p:sp>
        <p:nvSpPr>
          <p:cNvPr id="1048723" name="Footer Placeholder 3"/>
          <p:cNvSpPr>
            <a:spLocks noGrp="1"/>
          </p:cNvSpPr>
          <p:nvPr>
            <p:ph type="ftr" sz="quarter" idx="11"/>
          </p:nvPr>
        </p:nvSpPr>
        <p:spPr/>
        <p:txBody>
          <a:bodyPr/>
          <a:lstStyle/>
          <a:p>
            <a:r>
              <a:rPr lang="en-IN" smtClean="0"/>
              <a:t>Unit-1/CS/SYBTECH/MITWPU/SRG</a:t>
            </a:r>
            <a:endParaRPr lang="en-US"/>
          </a:p>
        </p:txBody>
      </p:sp>
      <p:sp>
        <p:nvSpPr>
          <p:cNvPr id="1048724" name="Content Placeholder 5"/>
          <p:cNvSpPr>
            <a:spLocks noGrp="1"/>
          </p:cNvSpPr>
          <p:nvPr>
            <p:ph sz="quarter" idx="1"/>
          </p:nvPr>
        </p:nvSpPr>
        <p:spPr>
          <a:xfrm>
            <a:off x="2094522" y="1219200"/>
            <a:ext cx="8268678" cy="4572000"/>
          </a:xfrm>
        </p:spPr>
        <p:txBody>
          <a:bodyPr/>
          <a:lstStyle/>
          <a:p>
            <a:pPr algn="just">
              <a:lnSpc>
                <a:spcPct val="150000"/>
              </a:lnSpc>
            </a:pPr>
            <a:r>
              <a:rPr lang="en-US" sz="2400" dirty="0">
                <a:latin typeface="Times New Roman" pitchFamily="18" charset="0"/>
                <a:cs typeface="Times New Roman" pitchFamily="18" charset="0"/>
              </a:rPr>
              <a:t>Feedback is a key tool that can be used to modify the behavior of a system.</a:t>
            </a:r>
          </a:p>
          <a:p>
            <a:pPr algn="just">
              <a:lnSpc>
                <a:spcPct val="150000"/>
              </a:lnSpc>
            </a:pPr>
            <a:r>
              <a:rPr lang="en-US" sz="2400" dirty="0">
                <a:latin typeface="Times New Roman" pitchFamily="18" charset="0"/>
                <a:cs typeface="Times New Roman" pitchFamily="18" charset="0"/>
              </a:rPr>
              <a:t>This behavior altering effect of feedback is a key   mechanism that control engineers exploit deliberately to achieve the objective of acting on a system to ensure that the desired performance specifications   are achieved</a:t>
            </a:r>
            <a:endParaRPr lang="en-US" dirty="0" smtClean="0"/>
          </a:p>
          <a:p>
            <a:endParaRPr lang="en-US" dirty="0"/>
          </a:p>
        </p:txBody>
      </p:sp>
      <p:sp>
        <p:nvSpPr>
          <p:cNvPr id="1048725" name="Title 1"/>
          <p:cNvSpPr txBox="1"/>
          <p:nvPr/>
        </p:nvSpPr>
        <p:spPr>
          <a:xfrm>
            <a:off x="838200" y="263406"/>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Feedback</a:t>
            </a: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8" name="Title 1"/>
          <p:cNvSpPr>
            <a:spLocks noGrp="1"/>
          </p:cNvSpPr>
          <p:nvPr>
            <p:ph type="title"/>
          </p:nvPr>
        </p:nvSpPr>
        <p:spPr>
          <a:xfrm>
            <a:off x="2127504" y="230188"/>
            <a:ext cx="8083296" cy="1174372"/>
          </a:xfrm>
        </p:spPr>
        <p:txBody>
          <a:bodyPr>
            <a:noAutofit/>
          </a:bodyPr>
          <a:lstStyle/>
          <a:p>
            <a:r>
              <a:rPr lang="en-US" b="1" dirty="0" smtClean="0">
                <a:solidFill>
                  <a:schemeClr val="accent1"/>
                </a:solidFill>
                <a:latin typeface="Times New Roman" pitchFamily="18" charset="0"/>
                <a:cs typeface="Times New Roman" pitchFamily="18" charset="0"/>
              </a:rPr>
              <a:t/>
            </a:r>
            <a:br>
              <a:rPr lang="en-US" b="1" dirty="0" smtClean="0">
                <a:solidFill>
                  <a:schemeClr val="accent1"/>
                </a:solidFill>
                <a:latin typeface="Times New Roman" pitchFamily="18" charset="0"/>
                <a:cs typeface="Times New Roman" pitchFamily="18" charset="0"/>
              </a:rPr>
            </a:br>
            <a:r>
              <a:rPr lang="en-US" b="1" dirty="0">
                <a:solidFill>
                  <a:schemeClr val="accent1"/>
                </a:solidFill>
                <a:latin typeface="Times New Roman" pitchFamily="18" charset="0"/>
                <a:cs typeface="Times New Roman" pitchFamily="18" charset="0"/>
              </a:rPr>
              <a:t/>
            </a:r>
            <a:br>
              <a:rPr lang="en-US" b="1" dirty="0">
                <a:solidFill>
                  <a:schemeClr val="accent1"/>
                </a:solidFill>
                <a:latin typeface="Times New Roman" pitchFamily="18" charset="0"/>
                <a:cs typeface="Times New Roman" pitchFamily="18" charset="0"/>
              </a:rPr>
            </a:br>
            <a:r>
              <a:rPr lang="en-US" b="1" dirty="0" smtClean="0">
                <a:solidFill>
                  <a:schemeClr val="accent1"/>
                </a:solidFill>
                <a:latin typeface="Times New Roman" pitchFamily="18" charset="0"/>
                <a:cs typeface="Times New Roman" pitchFamily="18" charset="0"/>
              </a:rPr>
              <a:t/>
            </a:r>
            <a:br>
              <a:rPr lang="en-US" b="1" dirty="0" smtClean="0">
                <a:solidFill>
                  <a:schemeClr val="accent1"/>
                </a:solidFill>
                <a:latin typeface="Times New Roman" pitchFamily="18" charset="0"/>
                <a:cs typeface="Times New Roman" pitchFamily="18" charset="0"/>
              </a:rPr>
            </a:br>
            <a:r>
              <a:rPr lang="en-US" b="1" dirty="0">
                <a:solidFill>
                  <a:schemeClr val="accent1"/>
                </a:solidFill>
                <a:latin typeface="Times New Roman" pitchFamily="18" charset="0"/>
                <a:cs typeface="Times New Roman" pitchFamily="18" charset="0"/>
              </a:rPr>
              <a:t/>
            </a:r>
            <a:br>
              <a:rPr lang="en-US" b="1" dirty="0">
                <a:solidFill>
                  <a:schemeClr val="accent1"/>
                </a:solidFill>
                <a:latin typeface="Times New Roman" pitchFamily="18" charset="0"/>
                <a:cs typeface="Times New Roman" pitchFamily="18" charset="0"/>
              </a:rPr>
            </a:br>
            <a:r>
              <a:rPr lang="en-US" b="1" dirty="0" smtClean="0">
                <a:solidFill>
                  <a:schemeClr val="accent1"/>
                </a:solidFill>
                <a:latin typeface="Times New Roman" pitchFamily="18" charset="0"/>
                <a:cs typeface="Times New Roman" pitchFamily="18" charset="0"/>
              </a:rPr>
              <a:t/>
            </a:r>
            <a:br>
              <a:rPr lang="en-US" b="1" dirty="0" smtClean="0">
                <a:solidFill>
                  <a:schemeClr val="accent1"/>
                </a:solidFill>
                <a:latin typeface="Times New Roman" pitchFamily="18" charset="0"/>
                <a:cs typeface="Times New Roman" pitchFamily="18" charset="0"/>
              </a:rPr>
            </a:br>
            <a:endParaRPr lang="en-IN" b="1" dirty="0">
              <a:solidFill>
                <a:schemeClr val="accent1"/>
              </a:solidFill>
              <a:latin typeface="Times New Roman" pitchFamily="18" charset="0"/>
              <a:cs typeface="Times New Roman" pitchFamily="18" charset="0"/>
            </a:endParaRPr>
          </a:p>
        </p:txBody>
      </p:sp>
      <p:sp>
        <p:nvSpPr>
          <p:cNvPr id="1048729" name="Date Placeholder 2"/>
          <p:cNvSpPr>
            <a:spLocks noGrp="1"/>
          </p:cNvSpPr>
          <p:nvPr>
            <p:ph type="dt" sz="half" idx="10"/>
          </p:nvPr>
        </p:nvSpPr>
        <p:spPr/>
        <p:txBody>
          <a:bodyPr/>
          <a:lstStyle/>
          <a:p>
            <a:fld id="{83664240-F3AC-4E4A-87ED-237C6F0EC5F2}" type="datetime1">
              <a:rPr lang="en-US" smtClean="0"/>
              <a:pPr/>
              <a:t>8/17/2022</a:t>
            </a:fld>
            <a:endParaRPr lang="en-US"/>
          </a:p>
        </p:txBody>
      </p:sp>
      <p:sp>
        <p:nvSpPr>
          <p:cNvPr id="1048730" name="Footer Placeholder 3"/>
          <p:cNvSpPr>
            <a:spLocks noGrp="1"/>
          </p:cNvSpPr>
          <p:nvPr>
            <p:ph type="ftr" sz="quarter" idx="11"/>
          </p:nvPr>
        </p:nvSpPr>
        <p:spPr/>
        <p:txBody>
          <a:bodyPr/>
          <a:lstStyle/>
          <a:p>
            <a:r>
              <a:rPr lang="en-IN" smtClean="0"/>
              <a:t>Unit-1/CS/SYBTECH/MITWPU/SRG</a:t>
            </a:r>
            <a:endParaRPr lang="en-US"/>
          </a:p>
        </p:txBody>
      </p:sp>
      <p:pic>
        <p:nvPicPr>
          <p:cNvPr id="2097167" name="Content Placeholder 6"/>
          <p:cNvPicPr>
            <a:picLocks noGrp="1" noChangeAspect="1"/>
          </p:cNvPicPr>
          <p:nvPr>
            <p:ph sz="quarter" idx="1"/>
          </p:nvPr>
        </p:nvPicPr>
        <p:blipFill>
          <a:blip r:embed="rId2" cstate="print"/>
          <a:stretch>
            <a:fillRect/>
          </a:stretch>
        </p:blipFill>
        <p:spPr>
          <a:xfrm>
            <a:off x="1981200" y="1844723"/>
            <a:ext cx="8001000" cy="3200400"/>
          </a:xfrm>
        </p:spPr>
      </p:pic>
      <p:sp>
        <p:nvSpPr>
          <p:cNvPr id="1048731" name="Title 1"/>
          <p:cNvSpPr txBox="1"/>
          <p:nvPr/>
        </p:nvSpPr>
        <p:spPr>
          <a:xfrm>
            <a:off x="838200" y="407632"/>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Manually </a:t>
            </a:r>
            <a:r>
              <a:rPr lang="en-US" sz="4000" b="1" dirty="0">
                <a:solidFill>
                  <a:srgbClr val="FF0000"/>
                </a:solidFill>
                <a:latin typeface="Cambria" panose="02040503050406030204" pitchFamily="18" charset="0"/>
              </a:rPr>
              <a:t>controlled closed </a:t>
            </a:r>
            <a:r>
              <a:rPr lang="en-US" sz="4000" b="1" dirty="0" smtClean="0">
                <a:solidFill>
                  <a:srgbClr val="FF0000"/>
                </a:solidFill>
                <a:latin typeface="Cambria" panose="02040503050406030204" pitchFamily="18" charset="0"/>
              </a:rPr>
              <a:t>Loop </a:t>
            </a:r>
            <a:r>
              <a:rPr lang="en-US" sz="4000" b="1" dirty="0">
                <a:solidFill>
                  <a:srgbClr val="FF0000"/>
                </a:solidFill>
                <a:latin typeface="Cambria" panose="02040503050406030204" pitchFamily="18" charset="0"/>
              </a:rPr>
              <a:t>system </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2" name="Title 1"/>
          <p:cNvSpPr>
            <a:spLocks noGrp="1"/>
          </p:cNvSpPr>
          <p:nvPr>
            <p:ph type="title"/>
          </p:nvPr>
        </p:nvSpPr>
        <p:spPr>
          <a:xfrm>
            <a:off x="2133600" y="304800"/>
            <a:ext cx="7772400" cy="1143000"/>
          </a:xfrm>
        </p:spPr>
        <p:txBody>
          <a:bodyPr>
            <a:normAutofit/>
          </a:bodyPr>
          <a:lstStyle/>
          <a:p>
            <a:r>
              <a:rPr lang="en-US" sz="3200" b="1" dirty="0">
                <a:solidFill>
                  <a:schemeClr val="accent1"/>
                </a:solidFill>
                <a:latin typeface="Times New Roman" pitchFamily="18" charset="0"/>
                <a:cs typeface="Times New Roman" pitchFamily="18" charset="0"/>
              </a:rPr>
              <a:t>EXAMPLE: Room Heating</a:t>
            </a:r>
          </a:p>
        </p:txBody>
      </p:sp>
      <p:sp>
        <p:nvSpPr>
          <p:cNvPr id="1048733" name="Date Placeholder 2"/>
          <p:cNvSpPr>
            <a:spLocks noGrp="1"/>
          </p:cNvSpPr>
          <p:nvPr>
            <p:ph type="dt" sz="half" idx="10"/>
          </p:nvPr>
        </p:nvSpPr>
        <p:spPr/>
        <p:txBody>
          <a:bodyPr/>
          <a:lstStyle/>
          <a:p>
            <a:fld id="{552D5040-6724-4F37-83A3-F485064612D6}" type="datetime1">
              <a:rPr lang="en-US" smtClean="0"/>
              <a:pPr/>
              <a:t>8/17/2022</a:t>
            </a:fld>
            <a:endParaRPr lang="en-US"/>
          </a:p>
        </p:txBody>
      </p:sp>
      <p:sp>
        <p:nvSpPr>
          <p:cNvPr id="1048734" name="Footer Placeholder 3"/>
          <p:cNvSpPr>
            <a:spLocks noGrp="1"/>
          </p:cNvSpPr>
          <p:nvPr>
            <p:ph type="ftr" sz="quarter" idx="11"/>
          </p:nvPr>
        </p:nvSpPr>
        <p:spPr/>
        <p:txBody>
          <a:bodyPr/>
          <a:lstStyle/>
          <a:p>
            <a:r>
              <a:rPr lang="en-IN" smtClean="0"/>
              <a:t>Unit-1/CS/SYBTECH/MITWPU/SRG</a:t>
            </a:r>
            <a:endParaRPr lang="en-US" dirty="0"/>
          </a:p>
        </p:txBody>
      </p:sp>
      <p:pic>
        <p:nvPicPr>
          <p:cNvPr id="2097168" name="Picture 8" descr="img152"/>
          <p:cNvPicPr>
            <a:picLocks noGrp="1" noChangeAspect="1" noChangeArrowheads="1"/>
          </p:cNvPicPr>
          <p:nvPr>
            <p:ph sz="quarter" idx="1"/>
          </p:nvPr>
        </p:nvPicPr>
        <p:blipFill>
          <a:blip r:embed="rId2" cstate="print"/>
          <a:srcRect/>
          <a:stretch>
            <a:fillRect/>
          </a:stretch>
        </p:blipFill>
        <p:spPr bwMode="auto">
          <a:xfrm>
            <a:off x="1905000" y="2438400"/>
            <a:ext cx="3886200" cy="2286000"/>
          </a:xfrm>
          <a:prstGeom prst="rect">
            <a:avLst/>
          </a:prstGeom>
          <a:noFill/>
        </p:spPr>
      </p:pic>
      <p:pic>
        <p:nvPicPr>
          <p:cNvPr id="2097169" name="Picture 8" descr="img162"/>
          <p:cNvPicPr>
            <a:picLocks noChangeAspect="1" noChangeArrowheads="1"/>
          </p:cNvPicPr>
          <p:nvPr/>
        </p:nvPicPr>
        <p:blipFill>
          <a:blip r:embed="rId3" cstate="print"/>
          <a:srcRect/>
          <a:stretch>
            <a:fillRect/>
          </a:stretch>
        </p:blipFill>
        <p:spPr bwMode="auto">
          <a:xfrm>
            <a:off x="6629401" y="2438400"/>
            <a:ext cx="3876675" cy="2305050"/>
          </a:xfrm>
          <a:prstGeom prst="rect">
            <a:avLst/>
          </a:prstGeom>
          <a:noFill/>
        </p:spPr>
      </p:pic>
      <p:sp>
        <p:nvSpPr>
          <p:cNvPr id="1048735" name="TextBox 8"/>
          <p:cNvSpPr txBox="1"/>
          <p:nvPr/>
        </p:nvSpPr>
        <p:spPr>
          <a:xfrm>
            <a:off x="2209800" y="5105400"/>
            <a:ext cx="3048000" cy="701039"/>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Open loop control system</a:t>
            </a:r>
          </a:p>
        </p:txBody>
      </p:sp>
      <p:sp>
        <p:nvSpPr>
          <p:cNvPr id="1048736" name="TextBox 9"/>
          <p:cNvSpPr txBox="1"/>
          <p:nvPr/>
        </p:nvSpPr>
        <p:spPr>
          <a:xfrm>
            <a:off x="6400800" y="5105400"/>
            <a:ext cx="3048000" cy="707886"/>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Closed loop control system</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1" name="Title 1"/>
          <p:cNvSpPr>
            <a:spLocks noGrp="1"/>
          </p:cNvSpPr>
          <p:nvPr>
            <p:ph type="title"/>
          </p:nvPr>
        </p:nvSpPr>
        <p:spPr>
          <a:xfrm>
            <a:off x="2438400" y="274638"/>
            <a:ext cx="7772400" cy="715962"/>
          </a:xfrm>
        </p:spPr>
        <p:txBody>
          <a:bodyPr>
            <a:normAutofit/>
          </a:bodyPr>
          <a:lstStyle/>
          <a:p>
            <a:r>
              <a:rPr lang="en-US" sz="3200" b="1" dirty="0">
                <a:solidFill>
                  <a:schemeClr val="accent1"/>
                </a:solidFill>
                <a:latin typeface="Times New Roman" pitchFamily="18" charset="0"/>
                <a:cs typeface="Times New Roman" pitchFamily="18" charset="0"/>
              </a:rPr>
              <a:t>Problem</a:t>
            </a:r>
          </a:p>
        </p:txBody>
      </p:sp>
      <p:sp>
        <p:nvSpPr>
          <p:cNvPr id="1048742" name="Date Placeholder 2"/>
          <p:cNvSpPr>
            <a:spLocks noGrp="1"/>
          </p:cNvSpPr>
          <p:nvPr>
            <p:ph type="dt" sz="half" idx="10"/>
          </p:nvPr>
        </p:nvSpPr>
        <p:spPr/>
        <p:txBody>
          <a:bodyPr/>
          <a:lstStyle/>
          <a:p>
            <a:fld id="{EEC843C2-AF3B-4393-B01F-CCA6E64A6805}" type="datetime1">
              <a:rPr lang="en-US" smtClean="0"/>
              <a:pPr/>
              <a:t>8/17/2022</a:t>
            </a:fld>
            <a:endParaRPr lang="en-US"/>
          </a:p>
        </p:txBody>
      </p:sp>
      <p:sp>
        <p:nvSpPr>
          <p:cNvPr id="1048743" name="Footer Placeholder 3"/>
          <p:cNvSpPr>
            <a:spLocks noGrp="1"/>
          </p:cNvSpPr>
          <p:nvPr>
            <p:ph type="ftr" sz="quarter" idx="11"/>
          </p:nvPr>
        </p:nvSpPr>
        <p:spPr/>
        <p:txBody>
          <a:bodyPr/>
          <a:lstStyle/>
          <a:p>
            <a:r>
              <a:rPr lang="en-IN" smtClean="0"/>
              <a:t>Unit-1/CS/SYBTECH/MITWPU/SRG</a:t>
            </a:r>
            <a:endParaRPr lang="en-US"/>
          </a:p>
        </p:txBody>
      </p:sp>
      <p:sp>
        <p:nvSpPr>
          <p:cNvPr id="1048744" name="Content Placeholder 5"/>
          <p:cNvSpPr>
            <a:spLocks noGrp="1"/>
          </p:cNvSpPr>
          <p:nvPr>
            <p:ph sz="quarter" idx="1"/>
          </p:nvPr>
        </p:nvSpPr>
        <p:spPr>
          <a:xfrm>
            <a:off x="1671851" y="1204912"/>
            <a:ext cx="7772400" cy="5334000"/>
          </a:xfrm>
        </p:spPr>
        <p:txBody>
          <a:bodyPr/>
          <a:lstStyle/>
          <a:p>
            <a:r>
              <a:rPr lang="en-US" b="1" dirty="0" smtClean="0">
                <a:ea typeface="ヒラギノ角ゴ Pro W3" pitchFamily="-84" charset="-128"/>
              </a:rPr>
              <a:t>Draw a block diagram for how your eyes and brain help regulate the direction in which you are walking: </a:t>
            </a:r>
          </a:p>
          <a:p>
            <a:endParaRPr lang="en-US" dirty="0"/>
          </a:p>
        </p:txBody>
      </p:sp>
      <p:pic>
        <p:nvPicPr>
          <p:cNvPr id="2097170" name="Picture 4" descr="BrainWalkDirection"/>
          <p:cNvPicPr>
            <a:picLocks noChangeAspect="1" noChangeArrowheads="1"/>
          </p:cNvPicPr>
          <p:nvPr/>
        </p:nvPicPr>
        <p:blipFill>
          <a:blip r:embed="rId2" cstate="print"/>
          <a:srcRect/>
          <a:stretch>
            <a:fillRect/>
          </a:stretch>
        </p:blipFill>
        <p:spPr bwMode="auto">
          <a:xfrm>
            <a:off x="1899657" y="2762534"/>
            <a:ext cx="7316788" cy="2476500"/>
          </a:xfrm>
          <a:prstGeom prst="rect">
            <a:avLst/>
          </a:prstGeom>
          <a:noFill/>
          <a:ln w="9525">
            <a:noFill/>
            <a:miter lim="800000"/>
            <a:headEnd/>
            <a:tailEnd/>
          </a:ln>
        </p:spPr>
      </p:pic>
      <p:sp>
        <p:nvSpPr>
          <p:cNvPr id="1048745" name="Title 1"/>
          <p:cNvSpPr txBox="1"/>
          <p:nvPr/>
        </p:nvSpPr>
        <p:spPr>
          <a:xfrm>
            <a:off x="838200" y="274638"/>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Design Problem</a:t>
            </a: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7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2097170"/>
                                        </p:tgtEl>
                                        <p:attrNameLst>
                                          <p:attrName>style.visibility</p:attrName>
                                        </p:attrNameLst>
                                      </p:cBhvr>
                                      <p:to>
                                        <p:strVal val="visible"/>
                                      </p:to>
                                    </p:set>
                                    <p:animEffect transition="in" filter="wipe(down)">
                                      <p:cBhvr>
                                        <p:cTn id="11" dur="580">
                                          <p:stCondLst>
                                            <p:cond delay="0"/>
                                          </p:stCondLst>
                                        </p:cTn>
                                        <p:tgtEl>
                                          <p:spTgt spid="2097170"/>
                                        </p:tgtEl>
                                      </p:cBhvr>
                                    </p:animEffect>
                                    <p:anim calcmode="lin" valueType="num">
                                      <p:cBhvr>
                                        <p:cTn id="12" dur="1822" tmFilter="0,0; 0.14,0.36; 0.43,0.73; 0.71,0.91; 1.0,1.0">
                                          <p:stCondLst>
                                            <p:cond delay="0"/>
                                          </p:stCondLst>
                                        </p:cTn>
                                        <p:tgtEl>
                                          <p:spTgt spid="209717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09717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09717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09717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097170"/>
                                        </p:tgtEl>
                                        <p:attrNameLst>
                                          <p:attrName>ppt_y</p:attrName>
                                        </p:attrNameLst>
                                      </p:cBhvr>
                                      <p:tavLst>
                                        <p:tav tm="0" fmla="#ppt_y-sin(pi*$)/81">
                                          <p:val>
                                            <p:fltVal val="0"/>
                                          </p:val>
                                        </p:tav>
                                        <p:tav tm="100000">
                                          <p:val>
                                            <p:fltVal val="1"/>
                                          </p:val>
                                        </p:tav>
                                      </p:tavLst>
                                    </p:anim>
                                    <p:animScale>
                                      <p:cBhvr>
                                        <p:cTn id="17" dur="26">
                                          <p:stCondLst>
                                            <p:cond delay="650"/>
                                          </p:stCondLst>
                                        </p:cTn>
                                        <p:tgtEl>
                                          <p:spTgt spid="2097170"/>
                                        </p:tgtEl>
                                      </p:cBhvr>
                                      <p:to x="100000" y="60000"/>
                                    </p:animScale>
                                    <p:animScale>
                                      <p:cBhvr>
                                        <p:cTn id="18" dur="166" decel="50000">
                                          <p:stCondLst>
                                            <p:cond delay="676"/>
                                          </p:stCondLst>
                                        </p:cTn>
                                        <p:tgtEl>
                                          <p:spTgt spid="2097170"/>
                                        </p:tgtEl>
                                      </p:cBhvr>
                                      <p:to x="100000" y="100000"/>
                                    </p:animScale>
                                    <p:animScale>
                                      <p:cBhvr>
                                        <p:cTn id="19" dur="26">
                                          <p:stCondLst>
                                            <p:cond delay="1312"/>
                                          </p:stCondLst>
                                        </p:cTn>
                                        <p:tgtEl>
                                          <p:spTgt spid="2097170"/>
                                        </p:tgtEl>
                                      </p:cBhvr>
                                      <p:to x="100000" y="80000"/>
                                    </p:animScale>
                                    <p:animScale>
                                      <p:cBhvr>
                                        <p:cTn id="20" dur="166" decel="50000">
                                          <p:stCondLst>
                                            <p:cond delay="1338"/>
                                          </p:stCondLst>
                                        </p:cTn>
                                        <p:tgtEl>
                                          <p:spTgt spid="2097170"/>
                                        </p:tgtEl>
                                      </p:cBhvr>
                                      <p:to x="100000" y="100000"/>
                                    </p:animScale>
                                    <p:animScale>
                                      <p:cBhvr>
                                        <p:cTn id="21" dur="26">
                                          <p:stCondLst>
                                            <p:cond delay="1642"/>
                                          </p:stCondLst>
                                        </p:cTn>
                                        <p:tgtEl>
                                          <p:spTgt spid="2097170"/>
                                        </p:tgtEl>
                                      </p:cBhvr>
                                      <p:to x="100000" y="90000"/>
                                    </p:animScale>
                                    <p:animScale>
                                      <p:cBhvr>
                                        <p:cTn id="22" dur="166" decel="50000">
                                          <p:stCondLst>
                                            <p:cond delay="1668"/>
                                          </p:stCondLst>
                                        </p:cTn>
                                        <p:tgtEl>
                                          <p:spTgt spid="2097170"/>
                                        </p:tgtEl>
                                      </p:cBhvr>
                                      <p:to x="100000" y="100000"/>
                                    </p:animScale>
                                    <p:animScale>
                                      <p:cBhvr>
                                        <p:cTn id="23" dur="26">
                                          <p:stCondLst>
                                            <p:cond delay="1808"/>
                                          </p:stCondLst>
                                        </p:cTn>
                                        <p:tgtEl>
                                          <p:spTgt spid="2097170"/>
                                        </p:tgtEl>
                                      </p:cBhvr>
                                      <p:to x="100000" y="95000"/>
                                    </p:animScale>
                                    <p:animScale>
                                      <p:cBhvr>
                                        <p:cTn id="24" dur="166" decel="50000">
                                          <p:stCondLst>
                                            <p:cond delay="1834"/>
                                          </p:stCondLst>
                                        </p:cTn>
                                        <p:tgtEl>
                                          <p:spTgt spid="209717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itle 1"/>
          <p:cNvSpPr>
            <a:spLocks noGrp="1"/>
          </p:cNvSpPr>
          <p:nvPr>
            <p:ph type="ctrTitle"/>
          </p:nvPr>
        </p:nvSpPr>
        <p:spPr/>
        <p:style>
          <a:lnRef idx="1">
            <a:schemeClr val="accent2"/>
          </a:lnRef>
          <a:fillRef idx="2">
            <a:schemeClr val="accent2"/>
          </a:fillRef>
          <a:effectRef idx="1">
            <a:schemeClr val="accent2"/>
          </a:effectRef>
          <a:fontRef idx="minor">
            <a:schemeClr val="dk1"/>
          </a:fontRef>
        </p:style>
        <p:txBody>
          <a:bodyPr/>
          <a:lstStyle/>
          <a:p>
            <a:r>
              <a:rPr lang="en-US" b="1" dirty="0" smtClean="0">
                <a:solidFill>
                  <a:srgbClr val="C00000"/>
                </a:solidFill>
              </a:rPr>
              <a:t>CONTROL SYSTEMS </a:t>
            </a:r>
            <a:r>
              <a:rPr lang="en-IN" b="1" dirty="0" smtClean="0">
                <a:solidFill>
                  <a:srgbClr val="C00000"/>
                </a:solidFill>
              </a:rPr>
              <a:t>MODELING </a:t>
            </a:r>
            <a:endParaRPr lang="en-US" b="1" dirty="0">
              <a:solidFill>
                <a:srgbClr val="C00000"/>
              </a:solidFill>
            </a:endParaRPr>
          </a:p>
        </p:txBody>
      </p:sp>
      <p:sp>
        <p:nvSpPr>
          <p:cNvPr id="1048626" name="TextBox 5"/>
          <p:cNvSpPr txBox="1"/>
          <p:nvPr/>
        </p:nvSpPr>
        <p:spPr>
          <a:xfrm>
            <a:off x="4242179" y="186779"/>
            <a:ext cx="2895600" cy="769441"/>
          </a:xfrm>
          <a:prstGeom prst="rect">
            <a:avLst/>
          </a:prstGeom>
          <a:noFill/>
        </p:spPr>
        <p:txBody>
          <a:bodyPr wrap="square" rtlCol="0">
            <a:spAutoFit/>
          </a:bodyPr>
          <a:lstStyle/>
          <a:p>
            <a:pPr algn="ctr"/>
            <a:r>
              <a:rPr lang="en-US" sz="4400" b="1" dirty="0">
                <a:latin typeface="Times New Roman" pitchFamily="18" charset="0"/>
                <a:cs typeface="Times New Roman" pitchFamily="18" charset="0"/>
              </a:rPr>
              <a:t>UNIT I</a:t>
            </a:r>
          </a:p>
        </p:txBody>
      </p:sp>
      <p:pic>
        <p:nvPicPr>
          <p:cNvPr id="2097155" name="Picture 18"/>
          <p:cNvPicPr>
            <a:picLocks noChangeAspect="1" noChangeArrowheads="1"/>
          </p:cNvPicPr>
          <p:nvPr/>
        </p:nvPicPr>
        <p:blipFill>
          <a:blip r:embed="rId2" cstate="print"/>
          <a:srcRect/>
          <a:stretch>
            <a:fillRect/>
          </a:stretch>
        </p:blipFill>
        <p:spPr bwMode="auto">
          <a:xfrm>
            <a:off x="1981200" y="4724400"/>
            <a:ext cx="2819400" cy="1981200"/>
          </a:xfrm>
          <a:prstGeom prst="rect">
            <a:avLst/>
          </a:prstGeom>
          <a:noFill/>
          <a:ln w="9525">
            <a:noFill/>
            <a:miter lim="800000"/>
            <a:headEnd/>
            <a:tailEnd/>
          </a:ln>
        </p:spPr>
      </p:pic>
      <p:sp>
        <p:nvSpPr>
          <p:cNvPr id="1048627" name="Rounded Rectangle 7"/>
          <p:cNvSpPr/>
          <p:nvPr/>
        </p:nvSpPr>
        <p:spPr bwMode="auto">
          <a:xfrm>
            <a:off x="8077200" y="152400"/>
            <a:ext cx="2438400" cy="838200"/>
          </a:xfrm>
          <a:prstGeom prst="roundRect">
            <a:avLst/>
          </a:prstGeom>
          <a:solidFill>
            <a:schemeClr val="accent6">
              <a:lumMod val="75000"/>
            </a:schemeClr>
          </a:solidFill>
          <a:ln>
            <a:solidFill>
              <a:schemeClr val="accent6">
                <a:lumMod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scene3d>
              <a:camera prst="perspectiveRight"/>
              <a:lightRig rig="threePt" dir="t"/>
            </a:scene3d>
          </a:bodyPr>
          <a:lstStyle/>
          <a:p>
            <a:r>
              <a:rPr lang="en-US" dirty="0">
                <a:ln w="18415" cmpd="sng">
                  <a:solidFill>
                    <a:srgbClr val="FFFFFF"/>
                  </a:solidFill>
                  <a:prstDash val="solid"/>
                </a:ln>
                <a:solidFill>
                  <a:srgbClr val="FFFFFF"/>
                </a:solidFill>
                <a:effectLst>
                  <a:glow rad="228600">
                    <a:schemeClr val="accent5">
                      <a:satMod val="175000"/>
                      <a:alpha val="40000"/>
                    </a:schemeClr>
                  </a:glow>
                  <a:outerShdw blurRad="63500" dir="3600000" algn="tl" rotWithShape="0">
                    <a:srgbClr val="000000">
                      <a:alpha val="70000"/>
                    </a:srgbClr>
                  </a:outerShdw>
                </a:effectLst>
              </a:rPr>
              <a:t>  </a:t>
            </a:r>
            <a:r>
              <a:rPr lang="en-US" sz="2000" dirty="0">
                <a:ln w="18415" cmpd="sng">
                  <a:solidFill>
                    <a:srgbClr val="FFFFFF"/>
                  </a:solidFill>
                  <a:prstDash val="solid"/>
                </a:ln>
                <a:solidFill>
                  <a:srgbClr val="FFFFFF"/>
                </a:solidFill>
                <a:effectLst>
                  <a:outerShdw blurRad="60007" dist="310007" dir="7680000" sy="30000" kx="1300200" algn="ctr" rotWithShape="0">
                    <a:prstClr val="black">
                      <a:alpha val="32000"/>
                    </a:prstClr>
                  </a:outerShdw>
                </a:effectLst>
                <a:latin typeface="Arial Black" pitchFamily="34" charset="0"/>
              </a:rPr>
              <a:t>Control    </a:t>
            </a:r>
          </a:p>
          <a:p>
            <a:r>
              <a:rPr lang="en-US" sz="2000" dirty="0">
                <a:ln w="18415" cmpd="sng">
                  <a:solidFill>
                    <a:srgbClr val="FFFFFF"/>
                  </a:solidFill>
                  <a:prstDash val="solid"/>
                </a:ln>
                <a:solidFill>
                  <a:srgbClr val="FFFFFF"/>
                </a:solidFill>
                <a:effectLst>
                  <a:outerShdw blurRad="60007" dist="310007" dir="7680000" sy="30000" kx="1300200" algn="ctr" rotWithShape="0">
                    <a:prstClr val="black">
                      <a:alpha val="32000"/>
                    </a:prstClr>
                  </a:outerShdw>
                </a:effectLst>
                <a:latin typeface="Arial Black" pitchFamily="34" charset="0"/>
              </a:rPr>
              <a:t>     Engineering</a:t>
            </a:r>
            <a:endParaRPr lang="th-TH" sz="2000" dirty="0">
              <a:ln w="18415" cmpd="sng">
                <a:solidFill>
                  <a:srgbClr val="FFFFFF"/>
                </a:solidFill>
                <a:prstDash val="solid"/>
              </a:ln>
              <a:solidFill>
                <a:srgbClr val="FFFFFF"/>
              </a:solidFill>
              <a:effectLst>
                <a:outerShdw blurRad="60007" dist="310007" dir="7680000" sy="30000" kx="1300200" algn="ctr" rotWithShape="0">
                  <a:prstClr val="black">
                    <a:alpha val="32000"/>
                  </a:prstClr>
                </a:outerShdw>
              </a:effectLst>
              <a:latin typeface="Arial Black" pitchFamily="34" charset="0"/>
            </a:endParaRPr>
          </a:p>
        </p:txBody>
      </p:sp>
      <p:sp>
        <p:nvSpPr>
          <p:cNvPr id="1048628" name="Subtitle 3"/>
          <p:cNvSpPr>
            <a:spLocks noGrp="1"/>
          </p:cNvSpPr>
          <p:nvPr>
            <p:ph type="subTitle" idx="1"/>
          </p:nvPr>
        </p:nvSpPr>
        <p:spPr/>
        <p:txBody>
          <a:bodyPr/>
          <a:lstStyle/>
          <a:p>
            <a:endParaRPr lang="en-US" dirty="0"/>
          </a:p>
        </p:txBody>
      </p:sp>
      <p:sp>
        <p:nvSpPr>
          <p:cNvPr id="1048629" name="Date Placeholder 2"/>
          <p:cNvSpPr>
            <a:spLocks noGrp="1"/>
          </p:cNvSpPr>
          <p:nvPr>
            <p:ph type="dt" sz="half" idx="10"/>
          </p:nvPr>
        </p:nvSpPr>
        <p:spPr/>
        <p:txBody>
          <a:bodyPr/>
          <a:lstStyle/>
          <a:p>
            <a:fld id="{604F7518-9293-45DA-9F5D-42DA74C0157A}" type="datetime1">
              <a:rPr lang="en-US" smtClean="0"/>
              <a:pPr/>
              <a:t>8/17/2022</a:t>
            </a:fld>
            <a:endParaRPr lang="en-US"/>
          </a:p>
        </p:txBody>
      </p:sp>
      <p:sp>
        <p:nvSpPr>
          <p:cNvPr id="1048630"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Date Placeholder 2"/>
          <p:cNvSpPr>
            <a:spLocks noGrp="1"/>
          </p:cNvSpPr>
          <p:nvPr>
            <p:ph type="dt" sz="half" idx="10"/>
          </p:nvPr>
        </p:nvSpPr>
        <p:spPr/>
        <p:txBody>
          <a:bodyPr/>
          <a:lstStyle/>
          <a:p>
            <a:fld id="{2A8000E3-EA23-403A-9F42-5D5DDCBB575D}" type="datetime1">
              <a:rPr lang="en-US" smtClean="0"/>
              <a:pPr/>
              <a:t>8/17/2022</a:t>
            </a:fld>
            <a:endParaRPr lang="en-US"/>
          </a:p>
        </p:txBody>
      </p:sp>
      <p:sp>
        <p:nvSpPr>
          <p:cNvPr id="1048747" name="Footer Placeholder 3"/>
          <p:cNvSpPr>
            <a:spLocks noGrp="1"/>
          </p:cNvSpPr>
          <p:nvPr>
            <p:ph type="ftr" sz="quarter" idx="11"/>
          </p:nvPr>
        </p:nvSpPr>
        <p:spPr/>
        <p:txBody>
          <a:bodyPr/>
          <a:lstStyle/>
          <a:p>
            <a:r>
              <a:rPr lang="en-IN" smtClean="0"/>
              <a:t>Unit-1/CS/SYBTECH/MITWPU/SRG</a:t>
            </a:r>
            <a:endParaRPr lang="en-US"/>
          </a:p>
        </p:txBody>
      </p:sp>
      <p:pic>
        <p:nvPicPr>
          <p:cNvPr id="2097171" name="Picture 2" descr="C:\Users\HP\Documents\IMG_20151229_140211942.jpg"/>
          <p:cNvPicPr>
            <a:picLocks noGrp="1" noChangeAspect="1" noChangeArrowheads="1"/>
          </p:cNvPicPr>
          <p:nvPr>
            <p:ph sz="quarter" idx="1"/>
          </p:nvPr>
        </p:nvPicPr>
        <p:blipFill>
          <a:blip r:embed="rId2" cstate="print"/>
          <a:srcRect/>
          <a:stretch>
            <a:fillRect/>
          </a:stretch>
        </p:blipFill>
        <p:spPr bwMode="auto">
          <a:xfrm>
            <a:off x="1597736" y="1971249"/>
            <a:ext cx="7188200" cy="2324100"/>
          </a:xfrm>
          <a:prstGeom prst="rect">
            <a:avLst/>
          </a:prstGeom>
          <a:noFill/>
        </p:spPr>
      </p:pic>
      <p:sp>
        <p:nvSpPr>
          <p:cNvPr id="1048748" name="Title 1"/>
          <p:cNvSpPr txBox="1"/>
          <p:nvPr/>
        </p:nvSpPr>
        <p:spPr>
          <a:xfrm>
            <a:off x="838200" y="177422"/>
            <a:ext cx="10515600" cy="1078966"/>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US" sz="4000" b="1" dirty="0" smtClean="0">
              <a:solidFill>
                <a:srgbClr val="FF0000"/>
              </a:solidFill>
              <a:latin typeface="Cambria" panose="02040503050406030204" pitchFamily="18" charset="0"/>
            </a:endParaRPr>
          </a:p>
          <a:p>
            <a:r>
              <a:rPr lang="en-US" sz="4000" b="1" dirty="0" smtClean="0">
                <a:solidFill>
                  <a:srgbClr val="FF0000"/>
                </a:solidFill>
                <a:latin typeface="Cambria" panose="02040503050406030204" pitchFamily="18" charset="0"/>
              </a:rPr>
              <a:t>Human </a:t>
            </a:r>
            <a:r>
              <a:rPr lang="en-US" sz="4000" b="1" dirty="0">
                <a:solidFill>
                  <a:srgbClr val="FF0000"/>
                </a:solidFill>
                <a:latin typeface="Cambria" panose="02040503050406030204" pitchFamily="18" charset="0"/>
              </a:rPr>
              <a:t>Being</a:t>
            </a:r>
            <a:br>
              <a:rPr lang="en-US" sz="4000" b="1" dirty="0">
                <a:solidFill>
                  <a:srgbClr val="FF0000"/>
                </a:solidFill>
                <a:latin typeface="Cambria" panose="02040503050406030204" pitchFamily="18" charset="0"/>
              </a:rPr>
            </a:b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97171"/>
                                        </p:tgtEl>
                                        <p:attrNameLst>
                                          <p:attrName>style.visibility</p:attrName>
                                        </p:attrNameLst>
                                      </p:cBhvr>
                                      <p:to>
                                        <p:strVal val="visible"/>
                                      </p:to>
                                    </p:set>
                                    <p:animEffect transition="in" filter="wipe(down)">
                                      <p:cBhvr>
                                        <p:cTn id="7" dur="500"/>
                                        <p:tgtEl>
                                          <p:spTgt spid="209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9" name="Date Placeholder 2"/>
          <p:cNvSpPr>
            <a:spLocks noGrp="1"/>
          </p:cNvSpPr>
          <p:nvPr>
            <p:ph type="dt" sz="half" idx="10"/>
          </p:nvPr>
        </p:nvSpPr>
        <p:spPr/>
        <p:txBody>
          <a:bodyPr/>
          <a:lstStyle/>
          <a:p>
            <a:fld id="{5A1F2049-3D9B-4EB5-A66D-D4035E82E356}" type="datetime1">
              <a:rPr lang="en-US" smtClean="0"/>
              <a:pPr/>
              <a:t>8/17/2022</a:t>
            </a:fld>
            <a:endParaRPr lang="en-US"/>
          </a:p>
        </p:txBody>
      </p:sp>
      <p:sp>
        <p:nvSpPr>
          <p:cNvPr id="1048750" name="Footer Placeholder 3"/>
          <p:cNvSpPr>
            <a:spLocks noGrp="1"/>
          </p:cNvSpPr>
          <p:nvPr>
            <p:ph type="ftr" sz="quarter" idx="11"/>
          </p:nvPr>
        </p:nvSpPr>
        <p:spPr/>
        <p:txBody>
          <a:bodyPr/>
          <a:lstStyle/>
          <a:p>
            <a:r>
              <a:rPr lang="en-IN" smtClean="0"/>
              <a:t>Unit-1/CS/SYBTECH/MITWPU/SRG</a:t>
            </a:r>
            <a:endParaRPr lang="en-US"/>
          </a:p>
        </p:txBody>
      </p:sp>
      <p:pic>
        <p:nvPicPr>
          <p:cNvPr id="2097172" name="Picture 2" descr="C:\Users\HP\Documents\IMG_20151229_140220451.jpg"/>
          <p:cNvPicPr>
            <a:picLocks noGrp="1" noChangeAspect="1" noChangeArrowheads="1"/>
          </p:cNvPicPr>
          <p:nvPr>
            <p:ph sz="quarter" idx="1"/>
          </p:nvPr>
        </p:nvPicPr>
        <p:blipFill>
          <a:blip r:embed="rId2" cstate="print"/>
          <a:srcRect/>
          <a:stretch>
            <a:fillRect/>
          </a:stretch>
        </p:blipFill>
        <p:spPr bwMode="auto">
          <a:xfrm>
            <a:off x="1149602" y="1751366"/>
            <a:ext cx="7460998" cy="3407487"/>
          </a:xfrm>
          <a:prstGeom prst="rect">
            <a:avLst/>
          </a:prstGeom>
          <a:noFill/>
        </p:spPr>
      </p:pic>
      <p:sp>
        <p:nvSpPr>
          <p:cNvPr id="1048751" name="Title 1"/>
          <p:cNvSpPr txBox="1"/>
          <p:nvPr/>
        </p:nvSpPr>
        <p:spPr>
          <a:xfrm>
            <a:off x="838200" y="467531"/>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Domestic </a:t>
            </a:r>
            <a:r>
              <a:rPr lang="en-US" sz="4000" b="1" dirty="0">
                <a:solidFill>
                  <a:srgbClr val="FF0000"/>
                </a:solidFill>
                <a:latin typeface="Cambria" panose="02040503050406030204" pitchFamily="18" charset="0"/>
              </a:rPr>
              <a:t>Heating System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97172"/>
                                        </p:tgtEl>
                                        <p:attrNameLst>
                                          <p:attrName>style.visibility</p:attrName>
                                        </p:attrNameLst>
                                      </p:cBhvr>
                                      <p:to>
                                        <p:strVal val="visible"/>
                                      </p:to>
                                    </p:set>
                                    <p:animEffect transition="in" filter="wipe(down)">
                                      <p:cBhvr>
                                        <p:cTn id="7" dur="500"/>
                                        <p:tgtEl>
                                          <p:spTgt spid="209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Date Placeholder 2"/>
          <p:cNvSpPr>
            <a:spLocks noGrp="1"/>
          </p:cNvSpPr>
          <p:nvPr>
            <p:ph type="dt" sz="half" idx="10"/>
          </p:nvPr>
        </p:nvSpPr>
        <p:spPr/>
        <p:txBody>
          <a:bodyPr/>
          <a:lstStyle/>
          <a:p>
            <a:fld id="{8BFE7499-5B97-421C-80A8-130DE39C88CB}" type="datetime1">
              <a:rPr lang="en-US" smtClean="0"/>
              <a:pPr/>
              <a:t>8/17/2022</a:t>
            </a:fld>
            <a:endParaRPr lang="en-US"/>
          </a:p>
        </p:txBody>
      </p:sp>
      <p:sp>
        <p:nvSpPr>
          <p:cNvPr id="1048753" name="Footer Placeholder 3"/>
          <p:cNvSpPr>
            <a:spLocks noGrp="1"/>
          </p:cNvSpPr>
          <p:nvPr>
            <p:ph type="ftr" sz="quarter" idx="11"/>
          </p:nvPr>
        </p:nvSpPr>
        <p:spPr/>
        <p:txBody>
          <a:bodyPr/>
          <a:lstStyle/>
          <a:p>
            <a:r>
              <a:rPr lang="en-IN" smtClean="0"/>
              <a:t>Unit-1/CS/SYBTECH/MITWPU/SRG</a:t>
            </a:r>
            <a:endParaRPr lang="en-US"/>
          </a:p>
        </p:txBody>
      </p:sp>
      <p:pic>
        <p:nvPicPr>
          <p:cNvPr id="2097173" name="Picture 2" descr="C:\Users\HP\Documents\IMG_20151229_140235765.jpg"/>
          <p:cNvPicPr>
            <a:picLocks noGrp="1" noChangeAspect="1" noChangeArrowheads="1"/>
          </p:cNvPicPr>
          <p:nvPr>
            <p:ph sz="quarter" idx="1"/>
          </p:nvPr>
        </p:nvPicPr>
        <p:blipFill>
          <a:blip r:embed="rId2" cstate="print"/>
          <a:srcRect/>
          <a:stretch>
            <a:fillRect/>
          </a:stretch>
        </p:blipFill>
        <p:spPr bwMode="auto">
          <a:xfrm>
            <a:off x="1582003" y="2248893"/>
            <a:ext cx="7772400" cy="2451201"/>
          </a:xfrm>
          <a:prstGeom prst="rect">
            <a:avLst/>
          </a:prstGeom>
          <a:noFill/>
        </p:spPr>
      </p:pic>
      <p:sp>
        <p:nvSpPr>
          <p:cNvPr id="1048754" name="Title 1"/>
          <p:cNvSpPr txBox="1"/>
          <p:nvPr/>
        </p:nvSpPr>
        <p:spPr>
          <a:xfrm>
            <a:off x="838200" y="637510"/>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Manual </a:t>
            </a:r>
            <a:r>
              <a:rPr lang="en-US" sz="4000" b="1" dirty="0">
                <a:solidFill>
                  <a:srgbClr val="FF0000"/>
                </a:solidFill>
                <a:latin typeface="Cambria" panose="02040503050406030204" pitchFamily="18" charset="0"/>
              </a:rPr>
              <a:t>speed Control of MOTOR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97173"/>
                                        </p:tgtEl>
                                        <p:attrNameLst>
                                          <p:attrName>style.visibility</p:attrName>
                                        </p:attrNameLst>
                                      </p:cBhvr>
                                      <p:to>
                                        <p:strVal val="visible"/>
                                      </p:to>
                                    </p:set>
                                    <p:animEffect transition="in" filter="wipe(down)">
                                      <p:cBhvr>
                                        <p:cTn id="7" dur="500"/>
                                        <p:tgtEl>
                                          <p:spTgt spid="209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200"/>
            <a:ext cx="10515600" cy="1075268"/>
          </a:xfrm>
        </p:spPr>
        <p:txBody>
          <a:bodyPr>
            <a:normAutofit fontScale="90000"/>
          </a:bodyPr>
          <a:lstStyle/>
          <a:p>
            <a:r>
              <a:rPr lang="en-US" dirty="0" smtClean="0"/>
              <a:t>Comparison between open loop and closed loop system</a:t>
            </a:r>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43362" name="Picture 2"/>
          <p:cNvPicPr>
            <a:picLocks noGrp="1" noChangeAspect="1" noChangeArrowheads="1"/>
          </p:cNvPicPr>
          <p:nvPr>
            <p:ph idx="1"/>
          </p:nvPr>
        </p:nvPicPr>
        <p:blipFill>
          <a:blip r:embed="rId2"/>
          <a:srcRect/>
          <a:stretch>
            <a:fillRect/>
          </a:stretch>
        </p:blipFill>
        <p:spPr bwMode="auto">
          <a:xfrm>
            <a:off x="2595031" y="3590158"/>
            <a:ext cx="6532035" cy="730753"/>
          </a:xfrm>
          <a:prstGeom prst="rect">
            <a:avLst/>
          </a:prstGeom>
          <a:noFill/>
          <a:ln w="9525">
            <a:noFill/>
            <a:miter lim="800000"/>
            <a:headEnd/>
            <a:tailEnd/>
          </a:ln>
          <a:effectLst/>
        </p:spPr>
      </p:pic>
      <p:pic>
        <p:nvPicPr>
          <p:cNvPr id="143363" name="Picture 3"/>
          <p:cNvPicPr>
            <a:picLocks noChangeAspect="1" noChangeArrowheads="1"/>
          </p:cNvPicPr>
          <p:nvPr/>
        </p:nvPicPr>
        <p:blipFill>
          <a:blip r:embed="rId3"/>
          <a:srcRect/>
          <a:stretch>
            <a:fillRect/>
          </a:stretch>
        </p:blipFill>
        <p:spPr bwMode="auto">
          <a:xfrm>
            <a:off x="2567517" y="4322234"/>
            <a:ext cx="6559550" cy="1018378"/>
          </a:xfrm>
          <a:prstGeom prst="rect">
            <a:avLst/>
          </a:prstGeom>
          <a:noFill/>
          <a:ln w="9525">
            <a:noFill/>
            <a:miter lim="800000"/>
            <a:headEnd/>
            <a:tailEnd/>
          </a:ln>
          <a:effectLst/>
        </p:spPr>
      </p:pic>
      <p:pic>
        <p:nvPicPr>
          <p:cNvPr id="143364" name="Picture 4"/>
          <p:cNvPicPr>
            <a:picLocks noChangeAspect="1" noChangeArrowheads="1"/>
          </p:cNvPicPr>
          <p:nvPr/>
        </p:nvPicPr>
        <p:blipFill>
          <a:blip r:embed="rId4"/>
          <a:srcRect/>
          <a:stretch>
            <a:fillRect/>
          </a:stretch>
        </p:blipFill>
        <p:spPr bwMode="auto">
          <a:xfrm>
            <a:off x="2624667" y="1769533"/>
            <a:ext cx="6544733" cy="762000"/>
          </a:xfrm>
          <a:prstGeom prst="rect">
            <a:avLst/>
          </a:prstGeom>
          <a:noFill/>
          <a:ln w="9525">
            <a:noFill/>
            <a:miter lim="800000"/>
            <a:headEnd/>
            <a:tailEnd/>
          </a:ln>
          <a:effectLst/>
        </p:spPr>
      </p:pic>
      <p:pic>
        <p:nvPicPr>
          <p:cNvPr id="143365" name="Picture 5"/>
          <p:cNvPicPr>
            <a:picLocks noChangeAspect="1" noChangeArrowheads="1"/>
          </p:cNvPicPr>
          <p:nvPr/>
        </p:nvPicPr>
        <p:blipFill>
          <a:blip r:embed="rId5"/>
          <a:srcRect/>
          <a:stretch>
            <a:fillRect/>
          </a:stretch>
        </p:blipFill>
        <p:spPr bwMode="auto">
          <a:xfrm>
            <a:off x="2667000" y="2556933"/>
            <a:ext cx="3217333" cy="905933"/>
          </a:xfrm>
          <a:prstGeom prst="rect">
            <a:avLst/>
          </a:prstGeom>
          <a:noFill/>
          <a:ln w="9525">
            <a:noFill/>
            <a:miter lim="800000"/>
            <a:headEnd/>
            <a:tailEnd/>
          </a:ln>
          <a:effectLst/>
        </p:spPr>
      </p:pic>
      <p:cxnSp>
        <p:nvCxnSpPr>
          <p:cNvPr id="13" name="Straight Connector 12"/>
          <p:cNvCxnSpPr>
            <a:endCxn id="143364" idx="2"/>
          </p:cNvCxnSpPr>
          <p:nvPr/>
        </p:nvCxnSpPr>
        <p:spPr>
          <a:xfrm>
            <a:off x="2633133" y="2523067"/>
            <a:ext cx="3263901" cy="8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43362" idx="0"/>
          </p:cNvCxnSpPr>
          <p:nvPr/>
        </p:nvCxnSpPr>
        <p:spPr>
          <a:xfrm rot="5400000">
            <a:off x="5347612" y="3053437"/>
            <a:ext cx="1050158" cy="23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2061633" y="3077633"/>
            <a:ext cx="1109134" cy="16934"/>
          </a:xfrm>
          <a:prstGeom prst="line">
            <a:avLst/>
          </a:prstGeom>
        </p:spPr>
        <p:style>
          <a:lnRef idx="1">
            <a:schemeClr val="accent1"/>
          </a:lnRef>
          <a:fillRef idx="0">
            <a:schemeClr val="accent1"/>
          </a:fillRef>
          <a:effectRef idx="0">
            <a:schemeClr val="accent1"/>
          </a:effectRef>
          <a:fontRef idx="minor">
            <a:schemeClr val="tx1"/>
          </a:fontRef>
        </p:style>
      </p:cxnSp>
      <p:pic>
        <p:nvPicPr>
          <p:cNvPr id="143366" name="Picture 6"/>
          <p:cNvPicPr>
            <a:picLocks noChangeAspect="1" noChangeArrowheads="1"/>
          </p:cNvPicPr>
          <p:nvPr/>
        </p:nvPicPr>
        <p:blipFill>
          <a:blip r:embed="rId6" cstate="print"/>
          <a:srcRect/>
          <a:stretch>
            <a:fillRect/>
          </a:stretch>
        </p:blipFill>
        <p:spPr bwMode="auto">
          <a:xfrm>
            <a:off x="6045200" y="2565933"/>
            <a:ext cx="3081867" cy="1022716"/>
          </a:xfrm>
          <a:prstGeom prst="rect">
            <a:avLst/>
          </a:prstGeom>
          <a:noFill/>
          <a:ln w="9525">
            <a:noFill/>
            <a:miter lim="800000"/>
            <a:headEnd/>
            <a:tailEnd/>
          </a:ln>
          <a:effectLst/>
        </p:spPr>
      </p:pic>
      <p:cxnSp>
        <p:nvCxnSpPr>
          <p:cNvPr id="21" name="Straight Connector 20"/>
          <p:cNvCxnSpPr/>
          <p:nvPr/>
        </p:nvCxnSpPr>
        <p:spPr>
          <a:xfrm rot="5400000">
            <a:off x="8534401" y="3073400"/>
            <a:ext cx="1176867" cy="4233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45067"/>
          </a:xfrm>
        </p:spPr>
        <p:txBody>
          <a:bodyPr>
            <a:normAutofit/>
          </a:bodyPr>
          <a:lstStyle/>
          <a:p>
            <a:pPr algn="ctr"/>
            <a:r>
              <a:rPr lang="en-US" sz="3200" dirty="0" smtClean="0"/>
              <a:t>Comparison between open loop and closed loop system</a:t>
            </a:r>
            <a:endParaRPr lang="en-US" sz="3200"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42338" name="Picture 2"/>
          <p:cNvPicPr>
            <a:picLocks noGrp="1" noChangeAspect="1" noChangeArrowheads="1"/>
          </p:cNvPicPr>
          <p:nvPr>
            <p:ph idx="1"/>
          </p:nvPr>
        </p:nvPicPr>
        <p:blipFill>
          <a:blip r:embed="rId2"/>
          <a:srcRect/>
          <a:stretch>
            <a:fillRect/>
          </a:stretch>
        </p:blipFill>
        <p:spPr bwMode="auto">
          <a:xfrm>
            <a:off x="3394073" y="760676"/>
            <a:ext cx="5967222" cy="5809457"/>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control systems</a:t>
            </a:r>
            <a:endParaRPr lang="en-US" dirty="0"/>
          </a:p>
        </p:txBody>
      </p:sp>
      <p:sp>
        <p:nvSpPr>
          <p:cNvPr id="3" name="Content Placeholder 2"/>
          <p:cNvSpPr>
            <a:spLocks noGrp="1"/>
          </p:cNvSpPr>
          <p:nvPr>
            <p:ph idx="1"/>
          </p:nvPr>
        </p:nvSpPr>
        <p:spPr/>
        <p:txBody>
          <a:bodyPr/>
          <a:lstStyle/>
          <a:p>
            <a:r>
              <a:rPr lang="en-US" dirty="0" smtClean="0"/>
              <a:t>Natural Control System</a:t>
            </a:r>
          </a:p>
          <a:p>
            <a:r>
              <a:rPr lang="en-US" dirty="0" smtClean="0"/>
              <a:t>Manmade Control System</a:t>
            </a:r>
          </a:p>
          <a:p>
            <a:r>
              <a:rPr lang="en-US" dirty="0" smtClean="0"/>
              <a:t>Combinational Control system</a:t>
            </a:r>
          </a:p>
          <a:p>
            <a:r>
              <a:rPr lang="en-US" dirty="0" smtClean="0"/>
              <a:t> Time variant &amp; Time-Invariant systems</a:t>
            </a:r>
          </a:p>
          <a:p>
            <a:r>
              <a:rPr lang="en-US" dirty="0" smtClean="0"/>
              <a:t> Linear &amp; Non-Linear systems</a:t>
            </a:r>
          </a:p>
          <a:p>
            <a:r>
              <a:rPr lang="en-US" dirty="0" smtClean="0"/>
              <a:t>Static &amp; Dynamic Systems</a:t>
            </a:r>
          </a:p>
          <a:p>
            <a:r>
              <a:rPr lang="en-US" dirty="0" smtClean="0"/>
              <a:t>Continuous time &amp; Discrete Time</a:t>
            </a:r>
          </a:p>
          <a:p>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and non linear systems</a:t>
            </a:r>
            <a:br>
              <a:rPr lang="en-US" dirty="0" smtClean="0"/>
            </a:br>
            <a:endParaRPr lang="en-US" dirty="0"/>
          </a:p>
        </p:txBody>
      </p:sp>
      <p:sp>
        <p:nvSpPr>
          <p:cNvPr id="3" name="Content Placeholder 2"/>
          <p:cNvSpPr>
            <a:spLocks noGrp="1"/>
          </p:cNvSpPr>
          <p:nvPr>
            <p:ph idx="1"/>
          </p:nvPr>
        </p:nvSpPr>
        <p:spPr/>
        <p:txBody>
          <a:bodyPr/>
          <a:lstStyle/>
          <a:p>
            <a:r>
              <a:rPr lang="en-US" u="sng" dirty="0" smtClean="0"/>
              <a:t>Linear systems </a:t>
            </a:r>
            <a:r>
              <a:rPr lang="en-US" dirty="0" smtClean="0"/>
              <a:t>:</a:t>
            </a:r>
          </a:p>
          <a:p>
            <a:pPr>
              <a:buNone/>
            </a:pPr>
            <a:r>
              <a:rPr lang="en-US" dirty="0" smtClean="0"/>
              <a:t> Systems which obey principle of superposition and </a:t>
            </a:r>
            <a:r>
              <a:rPr lang="en-US" dirty="0" err="1" smtClean="0"/>
              <a:t>homogeniety</a:t>
            </a:r>
            <a:r>
              <a:rPr lang="en-US" dirty="0" smtClean="0"/>
              <a:t>.</a:t>
            </a:r>
          </a:p>
          <a:p>
            <a:pPr>
              <a:buNone/>
            </a:pPr>
            <a:endParaRPr lang="en-US" dirty="0" smtClean="0"/>
          </a:p>
          <a:p>
            <a:pPr>
              <a:buNone/>
            </a:pPr>
            <a:r>
              <a:rPr lang="en-US" u="sng" dirty="0" smtClean="0"/>
              <a:t>Non- linear systems</a:t>
            </a:r>
            <a:r>
              <a:rPr lang="en-US" dirty="0" smtClean="0"/>
              <a:t>.</a:t>
            </a:r>
          </a:p>
          <a:p>
            <a:pPr>
              <a:buNone/>
            </a:pPr>
            <a:r>
              <a:rPr lang="en-US" dirty="0" smtClean="0"/>
              <a:t>Systems which do not  obey principle of superposition and </a:t>
            </a:r>
            <a:r>
              <a:rPr lang="en-US" dirty="0" err="1" smtClean="0"/>
              <a:t>homogeniety</a:t>
            </a:r>
            <a:r>
              <a:rPr lang="en-US" dirty="0" smtClean="0"/>
              <a:t>.</a:t>
            </a:r>
          </a:p>
          <a:p>
            <a:pPr>
              <a:buNone/>
            </a:pPr>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US" dirty="0" smtClean="0"/>
              <a:t>Time variant and time invariant systems.</a:t>
            </a:r>
            <a:endParaRPr lang="en-US" dirty="0"/>
          </a:p>
        </p:txBody>
      </p:sp>
      <p:sp>
        <p:nvSpPr>
          <p:cNvPr id="3" name="Content Placeholder 2"/>
          <p:cNvSpPr>
            <a:spLocks noGrp="1"/>
          </p:cNvSpPr>
          <p:nvPr>
            <p:ph idx="1"/>
          </p:nvPr>
        </p:nvSpPr>
        <p:spPr>
          <a:xfrm>
            <a:off x="711200" y="1066800"/>
            <a:ext cx="10642600" cy="5613399"/>
          </a:xfrm>
        </p:spPr>
        <p:txBody>
          <a:bodyPr>
            <a:normAutofit/>
          </a:bodyPr>
          <a:lstStyle/>
          <a:p>
            <a:r>
              <a:rPr lang="en-US" u="sng" dirty="0" smtClean="0">
                <a:latin typeface="Cambria" pitchFamily="18" charset="0"/>
                <a:ea typeface="Cambria" pitchFamily="18" charset="0"/>
              </a:rPr>
              <a:t>Time invariant system </a:t>
            </a:r>
            <a:r>
              <a:rPr lang="en-US" dirty="0" smtClean="0">
                <a:latin typeface="Cambria" pitchFamily="18" charset="0"/>
                <a:ea typeface="Cambria" pitchFamily="18" charset="0"/>
              </a:rPr>
              <a:t>: </a:t>
            </a:r>
          </a:p>
          <a:p>
            <a:pPr>
              <a:buNone/>
            </a:pPr>
            <a:r>
              <a:rPr lang="en-US" dirty="0" smtClean="0">
                <a:latin typeface="Cambria" pitchFamily="18" charset="0"/>
                <a:ea typeface="Cambria" pitchFamily="18" charset="0"/>
              </a:rPr>
              <a:t>Parameters remain stationary with respect to time  during the operation of the system.</a:t>
            </a:r>
          </a:p>
          <a:p>
            <a:pPr>
              <a:buNone/>
            </a:pPr>
            <a:r>
              <a:rPr lang="en-US" dirty="0" smtClean="0">
                <a:latin typeface="Cambria" pitchFamily="18" charset="0"/>
                <a:ea typeface="Cambria" pitchFamily="18" charset="0"/>
              </a:rPr>
              <a:t>Output do not change with time.</a:t>
            </a:r>
          </a:p>
          <a:p>
            <a:pPr>
              <a:buNone/>
            </a:pPr>
            <a:r>
              <a:rPr lang="en-US" dirty="0" smtClean="0">
                <a:latin typeface="Cambria" pitchFamily="18" charset="0"/>
                <a:ea typeface="Cambria" pitchFamily="18" charset="0"/>
              </a:rPr>
              <a:t>Represented by constant coefficient of differential equation.</a:t>
            </a:r>
          </a:p>
          <a:p>
            <a:endParaRPr lang="en-US" dirty="0" smtClean="0">
              <a:latin typeface="Cambria" pitchFamily="18" charset="0"/>
              <a:ea typeface="Cambria" pitchFamily="18" charset="0"/>
            </a:endParaRPr>
          </a:p>
          <a:p>
            <a:r>
              <a:rPr lang="en-US" u="sng" dirty="0" smtClean="0">
                <a:latin typeface="Cambria" pitchFamily="18" charset="0"/>
                <a:ea typeface="Cambria" pitchFamily="18" charset="0"/>
              </a:rPr>
              <a:t>Time invariant system </a:t>
            </a:r>
            <a:r>
              <a:rPr lang="en-US" dirty="0" smtClean="0">
                <a:latin typeface="Cambria" pitchFamily="18" charset="0"/>
                <a:ea typeface="Cambria" pitchFamily="18" charset="0"/>
              </a:rPr>
              <a:t>:</a:t>
            </a:r>
          </a:p>
          <a:p>
            <a:pPr>
              <a:buNone/>
            </a:pPr>
            <a:r>
              <a:rPr lang="en-US" dirty="0" smtClean="0">
                <a:latin typeface="Cambria" pitchFamily="18" charset="0"/>
                <a:ea typeface="Cambria" pitchFamily="18" charset="0"/>
              </a:rPr>
              <a:t>Parameters are not  stationary with respect to time  during the operation of the system.</a:t>
            </a:r>
          </a:p>
          <a:p>
            <a:pPr>
              <a:buNone/>
            </a:pPr>
            <a:r>
              <a:rPr lang="en-US" dirty="0" smtClean="0">
                <a:latin typeface="Cambria" pitchFamily="18" charset="0"/>
                <a:ea typeface="Cambria" pitchFamily="18" charset="0"/>
              </a:rPr>
              <a:t>Output changes with time.</a:t>
            </a:r>
          </a:p>
          <a:p>
            <a:pPr>
              <a:buNone/>
            </a:pPr>
            <a:r>
              <a:rPr lang="en-US" dirty="0" smtClean="0">
                <a:latin typeface="Cambria" pitchFamily="18" charset="0"/>
                <a:ea typeface="Cambria" pitchFamily="18" charset="0"/>
              </a:rPr>
              <a:t>Coefficient of differential equation are functions of time.</a:t>
            </a:r>
          </a:p>
          <a:p>
            <a:endParaRPr lang="en-US" dirty="0" smtClean="0">
              <a:latin typeface="Cambria" pitchFamily="18" charset="0"/>
              <a:ea typeface="Cambria" pitchFamily="18" charset="0"/>
            </a:endParaRPr>
          </a:p>
          <a:p>
            <a:endParaRPr lang="en-US" dirty="0" smtClean="0">
              <a:latin typeface="Cambria" pitchFamily="18" charset="0"/>
              <a:ea typeface="Cambria" pitchFamily="18" charset="0"/>
            </a:endParaRPr>
          </a:p>
          <a:p>
            <a:endParaRPr lang="en-US" dirty="0" smtClean="0">
              <a:latin typeface="Cambria" pitchFamily="18" charset="0"/>
              <a:ea typeface="Cambria" pitchFamily="18" charset="0"/>
            </a:endParaRPr>
          </a:p>
          <a:p>
            <a:endParaRPr lang="en-US" dirty="0" smtClean="0">
              <a:latin typeface="Cambria" pitchFamily="18" charset="0"/>
              <a:ea typeface="Cambria" pitchFamily="18" charset="0"/>
            </a:endParaRPr>
          </a:p>
          <a:p>
            <a:endParaRPr lang="en-US" dirty="0" smtClean="0">
              <a:latin typeface="Cambria" pitchFamily="18" charset="0"/>
              <a:ea typeface="Cambria" pitchFamily="18" charset="0"/>
            </a:endParaRPr>
          </a:p>
          <a:p>
            <a:endParaRPr lang="en-US" dirty="0">
              <a:latin typeface="Cambria" pitchFamily="18" charset="0"/>
              <a:ea typeface="Cambria" pitchFamily="18" charset="0"/>
            </a:endParaRPr>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3" name="Rectangle 3"/>
          <p:cNvSpPr>
            <a:spLocks noGrp="1" noChangeArrowheads="1"/>
          </p:cNvSpPr>
          <p:nvPr>
            <p:ph type="body" idx="1"/>
          </p:nvPr>
        </p:nvSpPr>
        <p:spPr>
          <a:xfrm>
            <a:off x="1828800" y="1803400"/>
            <a:ext cx="8534400" cy="4876800"/>
          </a:xfrm>
        </p:spPr>
        <p:txBody>
          <a:bodyPr/>
          <a:lstStyle/>
          <a:p>
            <a:pPr algn="just">
              <a:lnSpc>
                <a:spcPct val="150000"/>
              </a:lnSpc>
            </a:pPr>
            <a:r>
              <a:rPr lang="en-US" dirty="0" smtClean="0">
                <a:ea typeface="ヒラギノ角ゴ Pro W3" pitchFamily="-84" charset="-128"/>
              </a:rPr>
              <a:t>Distinction between open loop and closed loop</a:t>
            </a:r>
          </a:p>
          <a:p>
            <a:pPr lvl="1" algn="just">
              <a:lnSpc>
                <a:spcPct val="150000"/>
              </a:lnSpc>
            </a:pPr>
            <a:r>
              <a:rPr lang="en-US" dirty="0" smtClean="0">
                <a:ea typeface="ヒラギノ角ゴ Pro W3" pitchFamily="-84" charset="-128"/>
              </a:rPr>
              <a:t>Advantages and disadvantages of each</a:t>
            </a:r>
          </a:p>
          <a:p>
            <a:pPr algn="just">
              <a:lnSpc>
                <a:spcPct val="150000"/>
              </a:lnSpc>
            </a:pPr>
            <a:r>
              <a:rPr lang="en-US" dirty="0" smtClean="0">
                <a:ea typeface="ヒラギノ角ゴ Pro W3" pitchFamily="-84" charset="-128"/>
              </a:rPr>
              <a:t>Block diagrams for control systems</a:t>
            </a:r>
          </a:p>
          <a:p>
            <a:pPr lvl="1" algn="just">
              <a:lnSpc>
                <a:spcPct val="150000"/>
              </a:lnSpc>
            </a:pPr>
            <a:r>
              <a:rPr lang="en-US" dirty="0" smtClean="0">
                <a:ea typeface="ヒラギノ角ゴ Pro W3" pitchFamily="-84" charset="-128"/>
              </a:rPr>
              <a:t>Inputs, outputs, operations</a:t>
            </a:r>
          </a:p>
          <a:p>
            <a:pPr lvl="1" algn="just">
              <a:lnSpc>
                <a:spcPct val="150000"/>
              </a:lnSpc>
            </a:pPr>
            <a:r>
              <a:rPr lang="en-US" dirty="0" smtClean="0">
                <a:ea typeface="ヒラギノ角ゴ Pro W3" pitchFamily="-84" charset="-128"/>
              </a:rPr>
              <a:t>Closed loop vs. open loop block diagrams</a:t>
            </a:r>
          </a:p>
        </p:txBody>
      </p:sp>
      <p:sp>
        <p:nvSpPr>
          <p:cNvPr id="1048764" name="Date Placeholder 1"/>
          <p:cNvSpPr>
            <a:spLocks noGrp="1"/>
          </p:cNvSpPr>
          <p:nvPr>
            <p:ph type="dt" sz="half" idx="10"/>
          </p:nvPr>
        </p:nvSpPr>
        <p:spPr/>
        <p:txBody>
          <a:bodyPr/>
          <a:lstStyle/>
          <a:p>
            <a:fld id="{1DEEF053-313D-48F0-8F0B-11ABB2DCE64F}" type="datetime1">
              <a:rPr lang="en-US" smtClean="0"/>
              <a:pPr/>
              <a:t>8/17/2022</a:t>
            </a:fld>
            <a:endParaRPr lang="en-US"/>
          </a:p>
        </p:txBody>
      </p:sp>
      <p:sp>
        <p:nvSpPr>
          <p:cNvPr id="1048765" name="Footer Placeholder 2"/>
          <p:cNvSpPr>
            <a:spLocks noGrp="1"/>
          </p:cNvSpPr>
          <p:nvPr>
            <p:ph type="ftr" sz="quarter" idx="11"/>
          </p:nvPr>
        </p:nvSpPr>
        <p:spPr/>
        <p:txBody>
          <a:bodyPr/>
          <a:lstStyle/>
          <a:p>
            <a:r>
              <a:rPr lang="en-IN" smtClean="0"/>
              <a:t>Unit-1/CS/SYBTECH/MITWPU/SRG</a:t>
            </a:r>
            <a:endParaRPr lang="en-US"/>
          </a:p>
        </p:txBody>
      </p:sp>
      <p:sp>
        <p:nvSpPr>
          <p:cNvPr id="1048766" name="Title 1"/>
          <p:cNvSpPr txBox="1"/>
          <p:nvPr/>
        </p:nvSpPr>
        <p:spPr>
          <a:xfrm>
            <a:off x="838200" y="557757"/>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Summary </a:t>
            </a:r>
            <a:r>
              <a:rPr lang="en-US" sz="4000" b="1" dirty="0">
                <a:solidFill>
                  <a:srgbClr val="FF0000"/>
                </a:solidFill>
                <a:latin typeface="Cambria" panose="02040503050406030204" pitchFamily="18" charset="0"/>
              </a:rPr>
              <a:t>so far</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4" name="Picture 1"/>
          <p:cNvPicPr>
            <a:picLocks noChangeAspect="1"/>
          </p:cNvPicPr>
          <p:nvPr/>
        </p:nvPicPr>
        <p:blipFill>
          <a:blip r:embed="rId2" cstate="print"/>
          <a:stretch>
            <a:fillRect/>
          </a:stretch>
        </p:blipFill>
        <p:spPr>
          <a:xfrm>
            <a:off x="560730" y="1467571"/>
            <a:ext cx="10060605" cy="4535016"/>
          </a:xfrm>
          <a:prstGeom prst="rect">
            <a:avLst/>
          </a:prstGeom>
        </p:spPr>
      </p:pic>
      <p:sp>
        <p:nvSpPr>
          <p:cNvPr id="1048770"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a:solidFill>
                  <a:srgbClr val="FF0000"/>
                </a:solidFill>
              </a:rPr>
              <a:t>Block Diagram Fundamentals</a:t>
            </a:r>
            <a:endParaRPr lang="en-US" dirty="0">
              <a:solidFill>
                <a:srgbClr val="FF0000"/>
              </a:solidFill>
              <a:latin typeface="Cambria" panose="02040503050406030204" pitchFamily="18" charset="0"/>
            </a:endParaRPr>
          </a:p>
        </p:txBody>
      </p:sp>
      <p:sp>
        <p:nvSpPr>
          <p:cNvPr id="1048771" name="Date Placeholder 3"/>
          <p:cNvSpPr>
            <a:spLocks noGrp="1"/>
          </p:cNvSpPr>
          <p:nvPr>
            <p:ph type="dt" sz="half" idx="10"/>
          </p:nvPr>
        </p:nvSpPr>
        <p:spPr/>
        <p:txBody>
          <a:bodyPr/>
          <a:lstStyle/>
          <a:p>
            <a:fld id="{7C135E9E-EFC5-42E6-B339-E29E451D8CE9}" type="datetime1">
              <a:rPr lang="en-US" smtClean="0"/>
              <a:pPr/>
              <a:t>8/17/2022</a:t>
            </a:fld>
            <a:endParaRPr lang="en-US"/>
          </a:p>
        </p:txBody>
      </p:sp>
      <p:sp>
        <p:nvSpPr>
          <p:cNvPr id="1048772"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Content Placeholder 2"/>
          <p:cNvSpPr>
            <a:spLocks noGrp="1"/>
          </p:cNvSpPr>
          <p:nvPr>
            <p:ph sz="quarter" idx="1"/>
          </p:nvPr>
        </p:nvSpPr>
        <p:spPr>
          <a:xfrm>
            <a:off x="1981200" y="1371600"/>
            <a:ext cx="8229600" cy="5257800"/>
          </a:xfrm>
        </p:spPr>
        <p:txBody>
          <a:bodyPr>
            <a:normAutofit/>
          </a:bodyPr>
          <a:lstStyle/>
          <a:p>
            <a:pPr algn="just"/>
            <a:r>
              <a:rPr lang="en-US" dirty="0" smtClean="0">
                <a:latin typeface="Times New Roman" pitchFamily="18" charset="0"/>
                <a:cs typeface="Times New Roman" pitchFamily="18" charset="0"/>
              </a:rPr>
              <a:t>Introduction</a:t>
            </a:r>
          </a:p>
          <a:p>
            <a:pPr algn="just"/>
            <a:r>
              <a:rPr lang="en-US" dirty="0" smtClean="0">
                <a:latin typeface="Times New Roman" pitchFamily="18" charset="0"/>
                <a:cs typeface="Times New Roman" pitchFamily="18" charset="0"/>
              </a:rPr>
              <a:t>Types of control systems-</a:t>
            </a:r>
          </a:p>
          <a:p>
            <a:pPr algn="just">
              <a:buNone/>
            </a:pPr>
            <a:r>
              <a:rPr lang="en-US" dirty="0" smtClean="0">
                <a:solidFill>
                  <a:srgbClr val="FF0000"/>
                </a:solidFill>
                <a:latin typeface="Times New Roman" pitchFamily="18" charset="0"/>
                <a:cs typeface="Times New Roman" pitchFamily="18" charset="0"/>
              </a:rPr>
              <a:t>      Open Loop &amp; Closed Loop</a:t>
            </a:r>
          </a:p>
          <a:p>
            <a:pPr algn="just"/>
            <a:r>
              <a:rPr lang="en-US" dirty="0">
                <a:latin typeface="Times New Roman" pitchFamily="18" charset="0"/>
                <a:cs typeface="Times New Roman" pitchFamily="18" charset="0"/>
              </a:rPr>
              <a:t> F</a:t>
            </a:r>
            <a:r>
              <a:rPr lang="en-US" dirty="0" smtClean="0">
                <a:latin typeface="Times New Roman" pitchFamily="18" charset="0"/>
                <a:cs typeface="Times New Roman" pitchFamily="18" charset="0"/>
              </a:rPr>
              <a:t>eed back control system, Effect of feedback</a:t>
            </a:r>
          </a:p>
          <a:p>
            <a:pPr algn="just"/>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Modelling of Simple electrical &amp; Mechanical Systems using differential Equations</a:t>
            </a:r>
          </a:p>
          <a:p>
            <a:pPr algn="just"/>
            <a:r>
              <a:rPr lang="en-US" dirty="0" smtClean="0">
                <a:latin typeface="Times New Roman" pitchFamily="18" charset="0"/>
                <a:cs typeface="Times New Roman" pitchFamily="18" charset="0"/>
              </a:rPr>
              <a:t>Concept of T.F., Characteristic equation, Poles &amp; Zeros</a:t>
            </a:r>
          </a:p>
          <a:p>
            <a:pPr algn="just"/>
            <a:r>
              <a:rPr lang="en-US" dirty="0" smtClean="0">
                <a:latin typeface="Times New Roman" pitchFamily="18" charset="0"/>
                <a:cs typeface="Times New Roman" pitchFamily="18" charset="0"/>
              </a:rPr>
              <a:t>Block Diagram Reduction</a:t>
            </a:r>
          </a:p>
          <a:p>
            <a:pPr algn="just"/>
            <a:r>
              <a:rPr lang="en-US" dirty="0" smtClean="0">
                <a:latin typeface="Times New Roman" pitchFamily="18" charset="0"/>
                <a:cs typeface="Times New Roman" pitchFamily="18" charset="0"/>
              </a:rPr>
              <a:t>Signal flow graph</a:t>
            </a:r>
          </a:p>
          <a:p>
            <a:pPr algn="just">
              <a:buNone/>
            </a:pPr>
            <a:endParaRPr lang="en-US" dirty="0" smtClean="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p:txBody>
      </p:sp>
      <p:sp>
        <p:nvSpPr>
          <p:cNvPr id="1048632" name="Date Placeholder 3"/>
          <p:cNvSpPr>
            <a:spLocks noGrp="1"/>
          </p:cNvSpPr>
          <p:nvPr>
            <p:ph type="dt" sz="half" idx="10"/>
          </p:nvPr>
        </p:nvSpPr>
        <p:spPr/>
        <p:txBody>
          <a:bodyPr/>
          <a:lstStyle/>
          <a:p>
            <a:fld id="{365A3EC7-DDCD-480A-9000-CE0B1F50E72E}" type="datetime1">
              <a:rPr lang="en-US" smtClean="0"/>
              <a:pPr/>
              <a:t>8/17/2022</a:t>
            </a:fld>
            <a:endParaRPr lang="en-US"/>
          </a:p>
        </p:txBody>
      </p:sp>
      <p:sp>
        <p:nvSpPr>
          <p:cNvPr id="1048633" name="Footer Placeholder 5"/>
          <p:cNvSpPr>
            <a:spLocks noGrp="1"/>
          </p:cNvSpPr>
          <p:nvPr>
            <p:ph type="ftr" sz="quarter" idx="11"/>
          </p:nvPr>
        </p:nvSpPr>
        <p:spPr/>
        <p:txBody>
          <a:bodyPr/>
          <a:lstStyle/>
          <a:p>
            <a:r>
              <a:rPr lang="en-US" smtClean="0"/>
              <a:t>Unit-1/CS/SYBTECH/MITWPU/SRG</a:t>
            </a:r>
            <a:endParaRPr lang="en-US" dirty="0"/>
          </a:p>
        </p:txBody>
      </p:sp>
      <p:sp>
        <p:nvSpPr>
          <p:cNvPr id="1048634" name="Title 1"/>
          <p:cNvSpPr txBox="1"/>
          <p:nvPr/>
        </p:nvSpPr>
        <p:spPr>
          <a:xfrm>
            <a:off x="838200" y="290063"/>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CONTENTS</a:t>
            </a: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5" name="Title 1"/>
          <p:cNvSpPr>
            <a:spLocks noGrp="1"/>
          </p:cNvSpPr>
          <p:nvPr>
            <p:ph type="ctrTitle"/>
          </p:nvPr>
        </p:nvSpPr>
        <p:spPr>
          <a:xfrm>
            <a:off x="1524000" y="1600033"/>
            <a:ext cx="9144000" cy="2387600"/>
          </a:xfrm>
          <a:solidFill>
            <a:schemeClr val="accent2">
              <a:lumMod val="20000"/>
              <a:lumOff val="80000"/>
            </a:schemeClr>
          </a:solidFill>
          <a:ln w="38100">
            <a:solidFill>
              <a:schemeClr val="tx1"/>
            </a:solidFill>
          </a:ln>
        </p:spPr>
        <p:txBody>
          <a:bodyPr/>
          <a:lstStyle/>
          <a:p>
            <a:r>
              <a:rPr lang="en-US" dirty="0" smtClean="0">
                <a:latin typeface="Cambria" panose="02040503050406030204" pitchFamily="18" charset="0"/>
              </a:rPr>
              <a:t>Mathematical Modelling of Control Systems</a:t>
            </a:r>
            <a:endParaRPr lang="en-US" dirty="0">
              <a:latin typeface="Cambria" panose="02040503050406030204" pitchFamily="18" charset="0"/>
            </a:endParaRPr>
          </a:p>
        </p:txBody>
      </p:sp>
      <p:sp>
        <p:nvSpPr>
          <p:cNvPr id="1048876" name="Date Placeholder 2"/>
          <p:cNvSpPr>
            <a:spLocks noGrp="1"/>
          </p:cNvSpPr>
          <p:nvPr>
            <p:ph type="dt" sz="half" idx="10"/>
          </p:nvPr>
        </p:nvSpPr>
        <p:spPr/>
        <p:txBody>
          <a:bodyPr/>
          <a:lstStyle/>
          <a:p>
            <a:fld id="{E5B2D1D7-3847-4E19-B6AB-1B926E1A47CD}" type="datetime1">
              <a:rPr lang="en-US" smtClean="0"/>
              <a:pPr/>
              <a:t>8/17/2022</a:t>
            </a:fld>
            <a:endParaRPr lang="en-US"/>
          </a:p>
        </p:txBody>
      </p:sp>
      <p:sp>
        <p:nvSpPr>
          <p:cNvPr id="1048877" name="Footer Placeholder 3"/>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8" name="Title 1"/>
          <p:cNvSpPr>
            <a:spLocks noGrp="1"/>
          </p:cNvSpPr>
          <p:nvPr>
            <p:ph type="title"/>
          </p:nvPr>
        </p:nvSpPr>
        <p:spPr/>
        <p:txBody>
          <a:bodyPr/>
          <a:lstStyle/>
          <a:p>
            <a:r>
              <a:rPr lang="en-US" b="1" dirty="0">
                <a:solidFill>
                  <a:srgbClr val="00B050"/>
                </a:solidFill>
                <a:latin typeface="Cambria" panose="02040503050406030204" pitchFamily="18" charset="0"/>
              </a:rPr>
              <a:t/>
            </a:r>
            <a:br>
              <a:rPr lang="en-US" b="1" dirty="0">
                <a:solidFill>
                  <a:srgbClr val="00B050"/>
                </a:solidFill>
                <a:latin typeface="Cambria" panose="02040503050406030204" pitchFamily="18" charset="0"/>
              </a:rPr>
            </a:br>
            <a:endParaRPr lang="en-US" dirty="0"/>
          </a:p>
        </p:txBody>
      </p:sp>
      <p:sp>
        <p:nvSpPr>
          <p:cNvPr id="1048879" name="Content Placeholder 2"/>
          <p:cNvSpPr>
            <a:spLocks noGrp="1"/>
          </p:cNvSpPr>
          <p:nvPr>
            <p:ph idx="1"/>
          </p:nvPr>
        </p:nvSpPr>
        <p:spPr>
          <a:xfrm>
            <a:off x="838200" y="1598345"/>
            <a:ext cx="10515600" cy="4351338"/>
          </a:xfrm>
        </p:spPr>
        <p:txBody>
          <a:bodyPr/>
          <a:lstStyle/>
          <a:p>
            <a:pPr marL="0" indent="0">
              <a:lnSpc>
                <a:spcPct val="150000"/>
              </a:lnSpc>
              <a:buNone/>
            </a:pPr>
            <a:r>
              <a:rPr lang="en-US" dirty="0" smtClean="0">
                <a:latin typeface="Cambria" panose="02040503050406030204" pitchFamily="18" charset="0"/>
              </a:rPr>
              <a:t>Mathematical </a:t>
            </a:r>
            <a:r>
              <a:rPr lang="en-US" dirty="0">
                <a:latin typeface="Cambria" panose="02040503050406030204" pitchFamily="18" charset="0"/>
              </a:rPr>
              <a:t>equations, describing the characteristics of a system is called mathematical model of the system</a:t>
            </a:r>
            <a:r>
              <a:rPr lang="en-US" dirty="0" smtClean="0">
                <a:latin typeface="Cambria" panose="02040503050406030204" pitchFamily="18" charset="0"/>
              </a:rPr>
              <a:t>.</a:t>
            </a:r>
          </a:p>
          <a:p>
            <a:pPr>
              <a:lnSpc>
                <a:spcPct val="150000"/>
              </a:lnSpc>
              <a:buFont typeface="Wingdings" panose="05000000000000000000" pitchFamily="2" charset="2"/>
              <a:buChar char="v"/>
            </a:pPr>
            <a:r>
              <a:rPr lang="en-US" dirty="0" smtClean="0">
                <a:latin typeface="Cambria" panose="02040503050406030204" pitchFamily="18" charset="0"/>
              </a:rPr>
              <a:t>There </a:t>
            </a:r>
            <a:r>
              <a:rPr lang="en-US" dirty="0">
                <a:latin typeface="Cambria" panose="02040503050406030204" pitchFamily="18" charset="0"/>
              </a:rPr>
              <a:t>are two types of mechanical systems based on the type of motion.</a:t>
            </a:r>
          </a:p>
          <a:p>
            <a:pPr marL="514350" indent="-514350">
              <a:lnSpc>
                <a:spcPct val="150000"/>
              </a:lnSpc>
              <a:buFont typeface="+mj-lt"/>
              <a:buAutoNum type="arabicPeriod"/>
            </a:pPr>
            <a:r>
              <a:rPr lang="en-US" dirty="0">
                <a:latin typeface="Cambria" panose="02040503050406030204" pitchFamily="18" charset="0"/>
              </a:rPr>
              <a:t>Translational mechanical systems</a:t>
            </a:r>
          </a:p>
          <a:p>
            <a:pPr marL="514350" indent="-514350">
              <a:lnSpc>
                <a:spcPct val="150000"/>
              </a:lnSpc>
              <a:buFont typeface="+mj-lt"/>
              <a:buAutoNum type="arabicPeriod"/>
            </a:pPr>
            <a:r>
              <a:rPr lang="en-US" dirty="0">
                <a:latin typeface="Cambria" panose="02040503050406030204" pitchFamily="18" charset="0"/>
              </a:rPr>
              <a:t>Rotational mechanical systems</a:t>
            </a:r>
          </a:p>
          <a:p>
            <a:pPr marL="0" indent="0">
              <a:lnSpc>
                <a:spcPct val="150000"/>
              </a:lnSpc>
              <a:buNone/>
            </a:pPr>
            <a:endParaRPr lang="en-US" dirty="0">
              <a:latin typeface="Cambria" panose="02040503050406030204" pitchFamily="18" charset="0"/>
            </a:endParaRPr>
          </a:p>
          <a:p>
            <a:endParaRPr lang="en-US" dirty="0"/>
          </a:p>
          <a:p>
            <a:endParaRPr lang="en-US" dirty="0"/>
          </a:p>
        </p:txBody>
      </p:sp>
      <p:sp>
        <p:nvSpPr>
          <p:cNvPr id="1048880" name="Date Placeholder 3"/>
          <p:cNvSpPr>
            <a:spLocks noGrp="1"/>
          </p:cNvSpPr>
          <p:nvPr>
            <p:ph type="dt" sz="half" idx="10"/>
          </p:nvPr>
        </p:nvSpPr>
        <p:spPr/>
        <p:txBody>
          <a:bodyPr/>
          <a:lstStyle/>
          <a:p>
            <a:fld id="{9AACAE8F-A6B7-4524-A693-A1FC7B82D3A3}" type="datetime1">
              <a:rPr lang="en-US" smtClean="0"/>
              <a:pPr/>
              <a:t>8/17/2022</a:t>
            </a:fld>
            <a:endParaRPr lang="en-US"/>
          </a:p>
        </p:txBody>
      </p:sp>
      <p:sp>
        <p:nvSpPr>
          <p:cNvPr id="1048881" name="Footer Placeholder 4"/>
          <p:cNvSpPr>
            <a:spLocks noGrp="1"/>
          </p:cNvSpPr>
          <p:nvPr>
            <p:ph type="ftr" sz="quarter" idx="11"/>
          </p:nvPr>
        </p:nvSpPr>
        <p:spPr/>
        <p:txBody>
          <a:bodyPr/>
          <a:lstStyle/>
          <a:p>
            <a:r>
              <a:rPr lang="en-US" smtClean="0"/>
              <a:t>Unit-1/CS/SYBTECH/MITWPU/SRG</a:t>
            </a:r>
            <a:endParaRPr lang="en-US"/>
          </a:p>
        </p:txBody>
      </p:sp>
      <p:sp>
        <p:nvSpPr>
          <p:cNvPr id="1048882" name="Title 1"/>
          <p:cNvSpPr txBox="1"/>
          <p:nvPr/>
        </p:nvSpPr>
        <p:spPr>
          <a:xfrm>
            <a:off x="688074" y="451335"/>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Introduction</a:t>
            </a:r>
            <a:endParaRPr lang="en-US" sz="4000"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latin typeface="Cambria" pitchFamily="18" charset="0"/>
                <a:ea typeface="Cambria" pitchFamily="18" charset="0"/>
              </a:rPr>
              <a:t>Mathematical </a:t>
            </a:r>
            <a:r>
              <a:rPr lang="en-US" dirty="0" err="1" smtClean="0">
                <a:latin typeface="Cambria" pitchFamily="18" charset="0"/>
                <a:ea typeface="Cambria" pitchFamily="18" charset="0"/>
              </a:rPr>
              <a:t>modelling</a:t>
            </a:r>
            <a:r>
              <a:rPr lang="en-US" dirty="0" smtClean="0">
                <a:latin typeface="Cambria" pitchFamily="18" charset="0"/>
                <a:ea typeface="Cambria" pitchFamily="18" charset="0"/>
              </a:rPr>
              <a:t> of </a:t>
            </a:r>
          </a:p>
          <a:p>
            <a:pPr marL="514350" indent="-514350">
              <a:buAutoNum type="arabicParenR"/>
            </a:pPr>
            <a:r>
              <a:rPr lang="en-US" dirty="0" smtClean="0">
                <a:latin typeface="Cambria" pitchFamily="18" charset="0"/>
                <a:ea typeface="Cambria" pitchFamily="18" charset="0"/>
              </a:rPr>
              <a:t>Mechanical system</a:t>
            </a:r>
          </a:p>
          <a:p>
            <a:pPr marL="514350" indent="-514350">
              <a:buNone/>
            </a:pPr>
            <a:r>
              <a:rPr lang="en-US" dirty="0" smtClean="0">
                <a:latin typeface="Cambria" pitchFamily="18" charset="0"/>
                <a:ea typeface="Cambria" pitchFamily="18" charset="0"/>
              </a:rPr>
              <a:t>   a) Translatory system</a:t>
            </a:r>
          </a:p>
          <a:p>
            <a:pPr marL="514350" indent="-514350">
              <a:buNone/>
            </a:pPr>
            <a:r>
              <a:rPr lang="en-US" dirty="0" smtClean="0">
                <a:latin typeface="Cambria" pitchFamily="18" charset="0"/>
                <a:ea typeface="Cambria" pitchFamily="18" charset="0"/>
              </a:rPr>
              <a:t>    b) Rotational system</a:t>
            </a:r>
          </a:p>
          <a:p>
            <a:pPr marL="514350" indent="-514350">
              <a:buNone/>
            </a:pPr>
            <a:endParaRPr lang="en-US" dirty="0" smtClean="0">
              <a:latin typeface="Cambria" pitchFamily="18" charset="0"/>
              <a:ea typeface="Cambria" pitchFamily="18" charset="0"/>
            </a:endParaRPr>
          </a:p>
          <a:p>
            <a:pPr marL="514350" indent="-514350">
              <a:buNone/>
            </a:pPr>
            <a:r>
              <a:rPr lang="en-US" dirty="0" smtClean="0">
                <a:latin typeface="Cambria" pitchFamily="18" charset="0"/>
                <a:ea typeface="Cambria" pitchFamily="18" charset="0"/>
              </a:rPr>
              <a:t>2) Electrical system.</a:t>
            </a:r>
            <a:endParaRPr lang="en-US" dirty="0">
              <a:latin typeface="Cambria" pitchFamily="18" charset="0"/>
              <a:ea typeface="Cambria" pitchFamily="18" charset="0"/>
            </a:endParaRPr>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3" name="Content Placeholder 2"/>
          <p:cNvSpPr>
            <a:spLocks noGrp="1"/>
          </p:cNvSpPr>
          <p:nvPr>
            <p:ph idx="1"/>
          </p:nvPr>
        </p:nvSpPr>
        <p:spPr>
          <a:xfrm>
            <a:off x="685800" y="1170200"/>
            <a:ext cx="10515600" cy="5186150"/>
          </a:xfrm>
        </p:spPr>
        <p:txBody>
          <a:bodyPr>
            <a:normAutofit fontScale="92857" lnSpcReduction="10000"/>
          </a:bodyPr>
          <a:lstStyle/>
          <a:p>
            <a:pPr marL="0" indent="0">
              <a:buNone/>
            </a:pPr>
            <a:r>
              <a:rPr lang="en-US" dirty="0">
                <a:latin typeface="Cambria" panose="02040503050406030204" pitchFamily="18" charset="0"/>
              </a:rPr>
              <a:t>Translational mechanical systems move along a </a:t>
            </a:r>
            <a:r>
              <a:rPr lang="en-US" b="1" dirty="0">
                <a:latin typeface="Cambria" panose="02040503050406030204" pitchFamily="18" charset="0"/>
              </a:rPr>
              <a:t>straight line</a:t>
            </a:r>
            <a:r>
              <a:rPr lang="en-US" dirty="0" smtClean="0">
                <a:latin typeface="Cambria" panose="02040503050406030204" pitchFamily="18" charset="0"/>
              </a:rPr>
              <a:t>.</a:t>
            </a:r>
          </a:p>
          <a:p>
            <a:pPr>
              <a:buFont typeface="Wingdings" panose="05000000000000000000" pitchFamily="2" charset="2"/>
              <a:buChar char="v"/>
            </a:pPr>
            <a:r>
              <a:rPr lang="en-US" dirty="0" smtClean="0">
                <a:latin typeface="Cambria" panose="02040503050406030204" pitchFamily="18" charset="0"/>
              </a:rPr>
              <a:t>Three </a:t>
            </a:r>
            <a:r>
              <a:rPr lang="en-US" dirty="0">
                <a:latin typeface="Cambria" panose="02040503050406030204" pitchFamily="18" charset="0"/>
              </a:rPr>
              <a:t>basic </a:t>
            </a:r>
            <a:r>
              <a:rPr lang="en-US" dirty="0" smtClean="0">
                <a:latin typeface="Cambria" panose="02040503050406030204" pitchFamily="18" charset="0"/>
              </a:rPr>
              <a:t>elements:</a:t>
            </a:r>
          </a:p>
          <a:p>
            <a:pPr marL="0" indent="0">
              <a:buNone/>
            </a:pPr>
            <a:endParaRPr lang="en-US" dirty="0" smtClean="0">
              <a:latin typeface="Cambria" panose="02040503050406030204" pitchFamily="18" charset="0"/>
            </a:endParaRPr>
          </a:p>
          <a:p>
            <a:pPr>
              <a:buFont typeface="Wingdings" panose="05000000000000000000" pitchFamily="2" charset="2"/>
              <a:buChar char="q"/>
            </a:pPr>
            <a:r>
              <a:rPr lang="en-US" b="1" dirty="0" smtClean="0">
                <a:solidFill>
                  <a:srgbClr val="7030A0"/>
                </a:solidFill>
                <a:latin typeface="Cambria" panose="02040503050406030204" pitchFamily="18" charset="0"/>
              </a:rPr>
              <a:t>Mass</a:t>
            </a:r>
          </a:p>
          <a:p>
            <a:pPr>
              <a:buFont typeface="Wingdings" panose="05000000000000000000" pitchFamily="2" charset="2"/>
              <a:buChar char="q"/>
            </a:pPr>
            <a:r>
              <a:rPr lang="en-US" b="1" dirty="0">
                <a:solidFill>
                  <a:srgbClr val="7030A0"/>
                </a:solidFill>
                <a:latin typeface="Cambria" panose="02040503050406030204" pitchFamily="18" charset="0"/>
              </a:rPr>
              <a:t>S</a:t>
            </a:r>
            <a:r>
              <a:rPr lang="en-US" b="1" dirty="0" smtClean="0">
                <a:solidFill>
                  <a:srgbClr val="7030A0"/>
                </a:solidFill>
                <a:latin typeface="Cambria" panose="02040503050406030204" pitchFamily="18" charset="0"/>
              </a:rPr>
              <a:t>pring  </a:t>
            </a:r>
          </a:p>
          <a:p>
            <a:pPr>
              <a:buFont typeface="Wingdings" panose="05000000000000000000" pitchFamily="2" charset="2"/>
              <a:buChar char="q"/>
            </a:pPr>
            <a:r>
              <a:rPr lang="en-US" b="1" dirty="0">
                <a:solidFill>
                  <a:srgbClr val="7030A0"/>
                </a:solidFill>
                <a:latin typeface="Cambria" panose="02040503050406030204" pitchFamily="18" charset="0"/>
              </a:rPr>
              <a:t>D</a:t>
            </a:r>
            <a:r>
              <a:rPr lang="en-US" b="1" dirty="0" smtClean="0">
                <a:solidFill>
                  <a:srgbClr val="7030A0"/>
                </a:solidFill>
                <a:latin typeface="Cambria" panose="02040503050406030204" pitchFamily="18" charset="0"/>
              </a:rPr>
              <a:t>ashpot </a:t>
            </a:r>
            <a:r>
              <a:rPr lang="en-US" b="1" dirty="0">
                <a:solidFill>
                  <a:srgbClr val="7030A0"/>
                </a:solidFill>
                <a:latin typeface="Cambria" panose="02040503050406030204" pitchFamily="18" charset="0"/>
              </a:rPr>
              <a:t>or </a:t>
            </a:r>
            <a:r>
              <a:rPr lang="en-US" b="1" dirty="0" smtClean="0">
                <a:solidFill>
                  <a:srgbClr val="7030A0"/>
                </a:solidFill>
                <a:latin typeface="Cambria" panose="02040503050406030204" pitchFamily="18" charset="0"/>
              </a:rPr>
              <a:t>Damper.</a:t>
            </a:r>
          </a:p>
          <a:p>
            <a:pPr marL="0" indent="0">
              <a:buNone/>
            </a:pPr>
            <a:endParaRPr lang="en-US" dirty="0" smtClean="0">
              <a:latin typeface="Cambria" panose="02040503050406030204" pitchFamily="18" charset="0"/>
            </a:endParaRPr>
          </a:p>
          <a:p>
            <a:pPr marL="0" indent="0" algn="just">
              <a:buNone/>
            </a:pPr>
            <a:r>
              <a:rPr lang="en-US" dirty="0">
                <a:solidFill>
                  <a:srgbClr val="FF0000"/>
                </a:solidFill>
                <a:latin typeface="Cambria" panose="02040503050406030204" pitchFamily="18" charset="0"/>
              </a:rPr>
              <a:t>If a </a:t>
            </a:r>
            <a:r>
              <a:rPr lang="en-US" b="1" dirty="0">
                <a:solidFill>
                  <a:srgbClr val="FF0000"/>
                </a:solidFill>
                <a:latin typeface="Cambria" panose="02040503050406030204" pitchFamily="18" charset="0"/>
              </a:rPr>
              <a:t>force</a:t>
            </a:r>
            <a:r>
              <a:rPr lang="en-US" dirty="0">
                <a:solidFill>
                  <a:srgbClr val="FF0000"/>
                </a:solidFill>
                <a:latin typeface="Cambria" panose="02040503050406030204" pitchFamily="18" charset="0"/>
              </a:rPr>
              <a:t> is applied to a translational mechanical system, then it is opposed by opposing forces due to mass, elasticity and friction of the system. </a:t>
            </a:r>
            <a:endParaRPr lang="en-US" dirty="0" smtClean="0">
              <a:solidFill>
                <a:srgbClr val="FF0000"/>
              </a:solidFill>
              <a:latin typeface="Cambria" panose="02040503050406030204" pitchFamily="18" charset="0"/>
            </a:endParaRPr>
          </a:p>
          <a:p>
            <a:pPr marL="0" indent="0" algn="just">
              <a:buNone/>
            </a:pPr>
            <a:r>
              <a:rPr lang="en-US" dirty="0" smtClean="0">
                <a:solidFill>
                  <a:srgbClr val="FF0000"/>
                </a:solidFill>
                <a:latin typeface="Cambria" panose="02040503050406030204" pitchFamily="18" charset="0"/>
              </a:rPr>
              <a:t>Since </a:t>
            </a:r>
            <a:r>
              <a:rPr lang="en-US" dirty="0">
                <a:solidFill>
                  <a:srgbClr val="FF0000"/>
                </a:solidFill>
                <a:latin typeface="Cambria" panose="02040503050406030204" pitchFamily="18" charset="0"/>
              </a:rPr>
              <a:t>the applied force and the opposing forces are in opposite directions, the algebraic sum of the forces acting on the system is zero.</a:t>
            </a:r>
          </a:p>
        </p:txBody>
      </p:sp>
      <p:sp>
        <p:nvSpPr>
          <p:cNvPr id="1048884" name="Date Placeholder 3"/>
          <p:cNvSpPr>
            <a:spLocks noGrp="1"/>
          </p:cNvSpPr>
          <p:nvPr>
            <p:ph type="dt" sz="half" idx="10"/>
          </p:nvPr>
        </p:nvSpPr>
        <p:spPr/>
        <p:txBody>
          <a:bodyPr/>
          <a:lstStyle/>
          <a:p>
            <a:fld id="{66082265-9D0C-426A-BA2B-D2BEA560F3DE}" type="datetime1">
              <a:rPr lang="en-US" smtClean="0"/>
              <a:pPr/>
              <a:t>8/17/2022</a:t>
            </a:fld>
            <a:endParaRPr lang="en-US"/>
          </a:p>
        </p:txBody>
      </p:sp>
      <p:sp>
        <p:nvSpPr>
          <p:cNvPr id="1048885" name="Footer Placeholder 4"/>
          <p:cNvSpPr>
            <a:spLocks noGrp="1"/>
          </p:cNvSpPr>
          <p:nvPr>
            <p:ph type="ftr" sz="quarter" idx="11"/>
          </p:nvPr>
        </p:nvSpPr>
        <p:spPr/>
        <p:txBody>
          <a:bodyPr/>
          <a:lstStyle/>
          <a:p>
            <a:r>
              <a:rPr lang="en-US" smtClean="0"/>
              <a:t>Unit-1/CS/SYBTECH/MITWPU/SRG</a:t>
            </a:r>
            <a:endParaRPr lang="en-US"/>
          </a:p>
        </p:txBody>
      </p:sp>
      <p:sp>
        <p:nvSpPr>
          <p:cNvPr id="1048886" name="Title 1"/>
          <p:cNvSpPr txBox="1"/>
          <p:nvPr/>
        </p:nvSpPr>
        <p:spPr>
          <a:xfrm>
            <a:off x="685800" y="2602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fontScale="84444"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US" sz="3600" b="1" dirty="0" smtClean="0">
              <a:solidFill>
                <a:srgbClr val="00B050"/>
              </a:solidFill>
              <a:latin typeface="Cambria" panose="02040503050406030204" pitchFamily="18" charset="0"/>
            </a:endParaRPr>
          </a:p>
          <a:p>
            <a:r>
              <a:rPr lang="en-US" sz="3600" b="1" dirty="0" smtClean="0">
                <a:solidFill>
                  <a:srgbClr val="00B050"/>
                </a:solidFill>
                <a:latin typeface="Cambria" panose="02040503050406030204" pitchFamily="18" charset="0"/>
              </a:rPr>
              <a:t>Modeling </a:t>
            </a:r>
            <a:r>
              <a:rPr lang="en-US" sz="3600" b="1" dirty="0">
                <a:solidFill>
                  <a:srgbClr val="00B050"/>
                </a:solidFill>
                <a:latin typeface="Cambria" panose="02040503050406030204" pitchFamily="18" charset="0"/>
              </a:rPr>
              <a:t>of Translational Mechanical Systems</a:t>
            </a:r>
          </a:p>
          <a:p>
            <a:endParaRPr lang="en-US" sz="4000" dirty="0">
              <a:solidFill>
                <a:srgbClr val="FF0000"/>
              </a:solidFill>
              <a:latin typeface="Cambria" panose="02040503050406030204" pitchFamily="18" charset="0"/>
            </a:endParaRPr>
          </a:p>
        </p:txBody>
      </p:sp>
      <p:pic>
        <p:nvPicPr>
          <p:cNvPr id="2097197" name="Picture 6"/>
          <p:cNvPicPr>
            <a:picLocks noChangeAspect="1"/>
          </p:cNvPicPr>
          <p:nvPr/>
        </p:nvPicPr>
        <p:blipFill>
          <a:blip r:embed="rId2" cstate="print"/>
          <a:stretch>
            <a:fillRect/>
          </a:stretch>
        </p:blipFill>
        <p:spPr>
          <a:xfrm>
            <a:off x="5267987" y="1795769"/>
            <a:ext cx="4221804" cy="239300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883">
                                            <p:txEl>
                                              <p:pRg st="0" end="0"/>
                                            </p:txEl>
                                          </p:spTgt>
                                        </p:tgtEl>
                                        <p:attrNameLst>
                                          <p:attrName>style.visibility</p:attrName>
                                        </p:attrNameLst>
                                      </p:cBhvr>
                                      <p:to>
                                        <p:strVal val="visible"/>
                                      </p:to>
                                    </p:set>
                                    <p:anim calcmode="lin" valueType="num">
                                      <p:cBhvr additive="base">
                                        <p:cTn id="7" dur="500" fill="hold"/>
                                        <p:tgtEl>
                                          <p:spTgt spid="10488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8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883">
                                            <p:txEl>
                                              <p:pRg st="1" end="1"/>
                                            </p:txEl>
                                          </p:spTgt>
                                        </p:tgtEl>
                                        <p:attrNameLst>
                                          <p:attrName>style.visibility</p:attrName>
                                        </p:attrNameLst>
                                      </p:cBhvr>
                                      <p:to>
                                        <p:strVal val="visible"/>
                                      </p:to>
                                    </p:set>
                                    <p:anim calcmode="lin" valueType="num">
                                      <p:cBhvr additive="base">
                                        <p:cTn id="13" dur="500" fill="hold"/>
                                        <p:tgtEl>
                                          <p:spTgt spid="10488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8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883">
                                            <p:txEl>
                                              <p:pRg st="3" end="3"/>
                                            </p:txEl>
                                          </p:spTgt>
                                        </p:tgtEl>
                                        <p:attrNameLst>
                                          <p:attrName>style.visibility</p:attrName>
                                        </p:attrNameLst>
                                      </p:cBhvr>
                                      <p:to>
                                        <p:strVal val="visible"/>
                                      </p:to>
                                    </p:set>
                                    <p:anim calcmode="lin" valueType="num">
                                      <p:cBhvr additive="base">
                                        <p:cTn id="19" dur="500" fill="hold"/>
                                        <p:tgtEl>
                                          <p:spTgt spid="10488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8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48883">
                                            <p:txEl>
                                              <p:pRg st="4" end="4"/>
                                            </p:txEl>
                                          </p:spTgt>
                                        </p:tgtEl>
                                        <p:attrNameLst>
                                          <p:attrName>style.visibility</p:attrName>
                                        </p:attrNameLst>
                                      </p:cBhvr>
                                      <p:to>
                                        <p:strVal val="visible"/>
                                      </p:to>
                                    </p:set>
                                    <p:anim calcmode="lin" valueType="num">
                                      <p:cBhvr additive="base">
                                        <p:cTn id="25" dur="500" fill="hold"/>
                                        <p:tgtEl>
                                          <p:spTgt spid="10488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8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48883">
                                            <p:txEl>
                                              <p:pRg st="5" end="5"/>
                                            </p:txEl>
                                          </p:spTgt>
                                        </p:tgtEl>
                                        <p:attrNameLst>
                                          <p:attrName>style.visibility</p:attrName>
                                        </p:attrNameLst>
                                      </p:cBhvr>
                                      <p:to>
                                        <p:strVal val="visible"/>
                                      </p:to>
                                    </p:set>
                                    <p:anim calcmode="lin" valueType="num">
                                      <p:cBhvr additive="base">
                                        <p:cTn id="31" dur="500" fill="hold"/>
                                        <p:tgtEl>
                                          <p:spTgt spid="104888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488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48883">
                                            <p:txEl>
                                              <p:pRg st="7" end="7"/>
                                            </p:txEl>
                                          </p:spTgt>
                                        </p:tgtEl>
                                        <p:attrNameLst>
                                          <p:attrName>style.visibility</p:attrName>
                                        </p:attrNameLst>
                                      </p:cBhvr>
                                      <p:to>
                                        <p:strVal val="visible"/>
                                      </p:to>
                                    </p:set>
                                    <p:anim calcmode="lin" valueType="num">
                                      <p:cBhvr additive="base">
                                        <p:cTn id="37" dur="500" fill="hold"/>
                                        <p:tgtEl>
                                          <p:spTgt spid="104888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4888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48883">
                                            <p:txEl>
                                              <p:pRg st="8" end="8"/>
                                            </p:txEl>
                                          </p:spTgt>
                                        </p:tgtEl>
                                        <p:attrNameLst>
                                          <p:attrName>style.visibility</p:attrName>
                                        </p:attrNameLst>
                                      </p:cBhvr>
                                      <p:to>
                                        <p:strVal val="visible"/>
                                      </p:to>
                                    </p:set>
                                    <p:anim calcmode="lin" valueType="num">
                                      <p:cBhvr additive="base">
                                        <p:cTn id="43" dur="500" fill="hold"/>
                                        <p:tgtEl>
                                          <p:spTgt spid="104888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4888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7" name="Date Placeholder 3"/>
          <p:cNvSpPr>
            <a:spLocks noGrp="1"/>
          </p:cNvSpPr>
          <p:nvPr>
            <p:ph type="dt" sz="half" idx="10"/>
          </p:nvPr>
        </p:nvSpPr>
        <p:spPr/>
        <p:txBody>
          <a:bodyPr/>
          <a:lstStyle/>
          <a:p>
            <a:fld id="{7ED1521F-F089-4213-A28C-96514843D8AF}" type="datetime1">
              <a:rPr lang="en-US" smtClean="0"/>
              <a:pPr/>
              <a:t>8/17/2022</a:t>
            </a:fld>
            <a:endParaRPr lang="en-US"/>
          </a:p>
        </p:txBody>
      </p:sp>
      <p:sp>
        <p:nvSpPr>
          <p:cNvPr id="1048888" name="Footer Placeholder 4"/>
          <p:cNvSpPr>
            <a:spLocks noGrp="1"/>
          </p:cNvSpPr>
          <p:nvPr>
            <p:ph type="ftr" sz="quarter" idx="11"/>
          </p:nvPr>
        </p:nvSpPr>
        <p:spPr/>
        <p:txBody>
          <a:bodyPr/>
          <a:lstStyle/>
          <a:p>
            <a:r>
              <a:rPr lang="en-US" smtClean="0"/>
              <a:t>Unit-1/CS/SYBTECH/MITWPU/SRG</a:t>
            </a:r>
            <a:endParaRPr lang="en-US"/>
          </a:p>
        </p:txBody>
      </p:sp>
      <p:sp>
        <p:nvSpPr>
          <p:cNvPr id="1048889" name="Title 1"/>
          <p:cNvSpPr txBox="1"/>
          <p:nvPr/>
        </p:nvSpPr>
        <p:spPr>
          <a:xfrm>
            <a:off x="688074" y="451335"/>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Mass</a:t>
            </a:r>
            <a:endParaRPr lang="en-US" sz="4000" dirty="0">
              <a:solidFill>
                <a:srgbClr val="FF0000"/>
              </a:solidFill>
              <a:latin typeface="Cambria" panose="02040503050406030204" pitchFamily="18" charset="0"/>
            </a:endParaRPr>
          </a:p>
        </p:txBody>
      </p:sp>
      <p:pic>
        <p:nvPicPr>
          <p:cNvPr id="2097198" name="Picture 2" descr="Mass"/>
          <p:cNvPicPr>
            <a:picLocks noGrp="1" noChangeAspect="1" noChangeArrowheads="1"/>
          </p:cNvPicPr>
          <p:nvPr>
            <p:ph idx="1"/>
          </p:nvPr>
        </p:nvPicPr>
        <p:blipFill>
          <a:blip r:embed="rId2" cstate="print"/>
          <a:srcRect/>
          <a:stretch>
            <a:fillRect/>
          </a:stretch>
        </p:blipFill>
        <p:spPr bwMode="auto">
          <a:xfrm>
            <a:off x="688074" y="1495389"/>
            <a:ext cx="3714750" cy="1790700"/>
          </a:xfrm>
          <a:prstGeom prst="rect">
            <a:avLst/>
          </a:prstGeom>
          <a:noFill/>
        </p:spPr>
      </p:pic>
      <p:pic>
        <p:nvPicPr>
          <p:cNvPr id="2097199" name="Picture 9"/>
          <p:cNvPicPr>
            <a:picLocks noChangeAspect="1"/>
          </p:cNvPicPr>
          <p:nvPr/>
        </p:nvPicPr>
        <p:blipFill>
          <a:blip r:embed="rId3" cstate="print"/>
          <a:stretch>
            <a:fillRect/>
          </a:stretch>
        </p:blipFill>
        <p:spPr>
          <a:xfrm>
            <a:off x="399480" y="3390910"/>
            <a:ext cx="4003344" cy="2965440"/>
          </a:xfrm>
          <a:prstGeom prst="rect">
            <a:avLst/>
          </a:prstGeom>
        </p:spPr>
      </p:pic>
      <p:sp>
        <p:nvSpPr>
          <p:cNvPr id="1048890" name="Rectangle 10"/>
          <p:cNvSpPr/>
          <p:nvPr/>
        </p:nvSpPr>
        <p:spPr>
          <a:xfrm>
            <a:off x="5844653" y="1399617"/>
            <a:ext cx="6096000" cy="2862322"/>
          </a:xfrm>
          <a:prstGeom prst="rect">
            <a:avLst/>
          </a:prstGeom>
        </p:spPr>
        <p:txBody>
          <a:bodyPr>
            <a:spAutoFit/>
          </a:bodyPr>
          <a:lstStyle/>
          <a:p>
            <a:pPr algn="just">
              <a:lnSpc>
                <a:spcPct val="200000"/>
              </a:lnSpc>
              <a:buFont typeface="Arial" panose="020B0604020202020204" pitchFamily="34" charset="0"/>
              <a:buChar char="•"/>
            </a:pPr>
            <a:r>
              <a:rPr lang="en-US" b="1" dirty="0">
                <a:solidFill>
                  <a:srgbClr val="000000"/>
                </a:solidFill>
                <a:latin typeface="Cambria" panose="02040503050406030204" pitchFamily="18" charset="0"/>
                <a:ea typeface="SimSun" panose="02010600030101010101" pitchFamily="2" charset="-122"/>
              </a:rPr>
              <a:t>F</a:t>
            </a:r>
            <a:r>
              <a:rPr lang="en-US" dirty="0">
                <a:solidFill>
                  <a:srgbClr val="000000"/>
                </a:solidFill>
                <a:latin typeface="Cambria" panose="02040503050406030204" pitchFamily="18" charset="0"/>
                <a:ea typeface="SimSun" panose="02010600030101010101" pitchFamily="2" charset="-122"/>
              </a:rPr>
              <a:t> is the applied force</a:t>
            </a:r>
          </a:p>
          <a:p>
            <a:pPr algn="just">
              <a:lnSpc>
                <a:spcPct val="200000"/>
              </a:lnSpc>
              <a:buFont typeface="Arial" panose="020B0604020202020204" pitchFamily="34" charset="0"/>
              <a:buChar char="•"/>
            </a:pPr>
            <a:r>
              <a:rPr lang="en-US" b="1" dirty="0" err="1">
                <a:solidFill>
                  <a:srgbClr val="000000"/>
                </a:solidFill>
                <a:latin typeface="Cambria" panose="02040503050406030204" pitchFamily="18" charset="0"/>
                <a:ea typeface="SimSun" panose="02010600030101010101" pitchFamily="2" charset="-122"/>
              </a:rPr>
              <a:t>F</a:t>
            </a:r>
            <a:r>
              <a:rPr lang="en-US" b="1" baseline="-25000" dirty="0" err="1">
                <a:solidFill>
                  <a:srgbClr val="000000"/>
                </a:solidFill>
                <a:latin typeface="Cambria" panose="02040503050406030204" pitchFamily="18" charset="0"/>
                <a:ea typeface="SimSun" panose="02010600030101010101" pitchFamily="2" charset="-122"/>
              </a:rPr>
              <a:t>m</a:t>
            </a:r>
            <a:r>
              <a:rPr lang="en-US" dirty="0">
                <a:solidFill>
                  <a:srgbClr val="000000"/>
                </a:solidFill>
                <a:latin typeface="Cambria" panose="02040503050406030204" pitchFamily="18" charset="0"/>
                <a:ea typeface="SimSun" panose="02010600030101010101" pitchFamily="2" charset="-122"/>
              </a:rPr>
              <a:t> is the opposing force due to mass</a:t>
            </a:r>
          </a:p>
          <a:p>
            <a:pPr algn="just">
              <a:lnSpc>
                <a:spcPct val="200000"/>
              </a:lnSpc>
              <a:buFont typeface="Arial" panose="020B0604020202020204" pitchFamily="34" charset="0"/>
              <a:buChar char="•"/>
            </a:pPr>
            <a:r>
              <a:rPr lang="en-US" b="1" dirty="0">
                <a:solidFill>
                  <a:srgbClr val="000000"/>
                </a:solidFill>
                <a:latin typeface="Cambria" panose="02040503050406030204" pitchFamily="18" charset="0"/>
                <a:ea typeface="SimSun" panose="02010600030101010101" pitchFamily="2" charset="-122"/>
              </a:rPr>
              <a:t>M</a:t>
            </a:r>
            <a:r>
              <a:rPr lang="en-US" dirty="0">
                <a:solidFill>
                  <a:srgbClr val="000000"/>
                </a:solidFill>
                <a:latin typeface="Cambria" panose="02040503050406030204" pitchFamily="18" charset="0"/>
                <a:ea typeface="SimSun" panose="02010600030101010101" pitchFamily="2" charset="-122"/>
              </a:rPr>
              <a:t> is mass</a:t>
            </a:r>
          </a:p>
          <a:p>
            <a:pPr algn="just">
              <a:lnSpc>
                <a:spcPct val="200000"/>
              </a:lnSpc>
              <a:buFont typeface="Arial" panose="020B0604020202020204" pitchFamily="34" charset="0"/>
              <a:buChar char="•"/>
            </a:pPr>
            <a:r>
              <a:rPr lang="en-US" b="1" dirty="0">
                <a:solidFill>
                  <a:srgbClr val="000000"/>
                </a:solidFill>
                <a:latin typeface="Cambria" panose="02040503050406030204" pitchFamily="18" charset="0"/>
                <a:ea typeface="SimSun" panose="02010600030101010101" pitchFamily="2" charset="-122"/>
              </a:rPr>
              <a:t>a</a:t>
            </a:r>
            <a:r>
              <a:rPr lang="en-US" dirty="0">
                <a:solidFill>
                  <a:srgbClr val="000000"/>
                </a:solidFill>
                <a:latin typeface="Cambria" panose="02040503050406030204" pitchFamily="18" charset="0"/>
                <a:ea typeface="SimSun" panose="02010600030101010101" pitchFamily="2" charset="-122"/>
              </a:rPr>
              <a:t> is acceleration</a:t>
            </a:r>
          </a:p>
          <a:p>
            <a:pPr algn="just">
              <a:lnSpc>
                <a:spcPct val="200000"/>
              </a:lnSpc>
              <a:buFont typeface="Arial" panose="020B0604020202020204" pitchFamily="34" charset="0"/>
              <a:buChar char="•"/>
            </a:pPr>
            <a:r>
              <a:rPr lang="en-US" b="1" dirty="0">
                <a:solidFill>
                  <a:srgbClr val="000000"/>
                </a:solidFill>
                <a:latin typeface="Cambria" panose="02040503050406030204" pitchFamily="18" charset="0"/>
                <a:ea typeface="SimSun" panose="02010600030101010101" pitchFamily="2" charset="-122"/>
              </a:rPr>
              <a:t>x</a:t>
            </a:r>
            <a:r>
              <a:rPr lang="en-US" dirty="0">
                <a:solidFill>
                  <a:srgbClr val="000000"/>
                </a:solidFill>
                <a:latin typeface="Cambria" panose="02040503050406030204" pitchFamily="18" charset="0"/>
                <a:ea typeface="SimSun" panose="02010600030101010101" pitchFamily="2" charset="-122"/>
              </a:rPr>
              <a:t> is displacement</a:t>
            </a:r>
            <a:endParaRPr lang="en-US" b="0" i="0" dirty="0">
              <a:solidFill>
                <a:srgbClr val="000000"/>
              </a:solidFill>
              <a:effectLst/>
              <a:latin typeface="Cambria" panose="02040503050406030204" pitchFamily="18" charset="0"/>
              <a:ea typeface="SimSun" panose="02010600030101010101" pitchFamily="2" charset="-122"/>
            </a:endParaRPr>
          </a:p>
        </p:txBody>
      </p:sp>
      <p:sp>
        <p:nvSpPr>
          <p:cNvPr id="1048891" name="TextBox 12"/>
          <p:cNvSpPr txBox="1"/>
          <p:nvPr/>
        </p:nvSpPr>
        <p:spPr>
          <a:xfrm>
            <a:off x="5213947" y="4550465"/>
            <a:ext cx="5878906" cy="1754326"/>
          </a:xfrm>
          <a:prstGeom prst="rect">
            <a:avLst/>
          </a:prstGeom>
          <a:noFill/>
          <a:ln w="38100">
            <a:solidFill>
              <a:schemeClr val="tx1"/>
            </a:solidFill>
          </a:ln>
        </p:spPr>
        <p:txBody>
          <a:bodyPr wrap="square" rtlCol="0">
            <a:spAutoFit/>
          </a:bodyPr>
          <a:lstStyle/>
          <a:p>
            <a:pPr marL="285750" indent="-285750" algn="just">
              <a:buFont typeface="Arial" panose="020B0604020202020204" pitchFamily="34" charset="0"/>
              <a:buChar char="•"/>
            </a:pPr>
            <a:r>
              <a:rPr lang="en-US" b="1" i="1" dirty="0">
                <a:solidFill>
                  <a:srgbClr val="7030A0"/>
                </a:solidFill>
                <a:latin typeface="Cambria" panose="02040503050406030204" pitchFamily="18" charset="0"/>
              </a:rPr>
              <a:t>Mass is the property of a body, which stores kinetic energy. </a:t>
            </a:r>
            <a:endParaRPr lang="en-US" b="1" i="1" dirty="0" smtClean="0">
              <a:solidFill>
                <a:srgbClr val="7030A0"/>
              </a:solidFill>
              <a:latin typeface="Cambria" panose="02040503050406030204" pitchFamily="18" charset="0"/>
            </a:endParaRPr>
          </a:p>
          <a:p>
            <a:pPr marL="285750" indent="-285750" algn="just">
              <a:buFont typeface="Arial" panose="020B0604020202020204" pitchFamily="34" charset="0"/>
              <a:buChar char="•"/>
            </a:pPr>
            <a:r>
              <a:rPr lang="en-US" b="1" i="1" dirty="0" smtClean="0">
                <a:solidFill>
                  <a:srgbClr val="7030A0"/>
                </a:solidFill>
                <a:latin typeface="Cambria" panose="02040503050406030204" pitchFamily="18" charset="0"/>
              </a:rPr>
              <a:t>This </a:t>
            </a:r>
            <a:r>
              <a:rPr lang="en-US" b="1" i="1" dirty="0">
                <a:solidFill>
                  <a:srgbClr val="7030A0"/>
                </a:solidFill>
                <a:latin typeface="Cambria" panose="02040503050406030204" pitchFamily="18" charset="0"/>
              </a:rPr>
              <a:t>opposing force is proportional to the acceleration of the body. </a:t>
            </a:r>
            <a:endParaRPr lang="en-US" b="1" i="1" dirty="0" smtClean="0">
              <a:solidFill>
                <a:srgbClr val="7030A0"/>
              </a:solidFill>
              <a:latin typeface="Cambria" panose="02040503050406030204" pitchFamily="18" charset="0"/>
            </a:endParaRPr>
          </a:p>
          <a:p>
            <a:pPr marL="285750" indent="-285750" algn="just">
              <a:buFont typeface="Arial" panose="020B0604020202020204" pitchFamily="34" charset="0"/>
              <a:buChar char="•"/>
            </a:pPr>
            <a:r>
              <a:rPr lang="en-US" b="1" i="1" dirty="0" smtClean="0">
                <a:solidFill>
                  <a:srgbClr val="7030A0"/>
                </a:solidFill>
                <a:latin typeface="Cambria" panose="02040503050406030204" pitchFamily="18" charset="0"/>
              </a:rPr>
              <a:t>Assume elasticity and friction are negligible.</a:t>
            </a:r>
            <a:endParaRPr lang="en-US" b="1" i="1" dirty="0">
              <a:solidFill>
                <a:srgbClr val="7030A0"/>
              </a:solidFill>
              <a:latin typeface="Cambria" panose="02040503050406030204" pitchFamily="18" charset="0"/>
            </a:endParaRPr>
          </a:p>
          <a:p>
            <a:pPr algn="just"/>
            <a:endParaRPr lang="en-US" b="1" i="1" dirty="0" smtClean="0">
              <a:solidFill>
                <a:srgbClr val="7030A0"/>
              </a:solidFill>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98"/>
                                        </p:tgtEl>
                                        <p:attrNameLst>
                                          <p:attrName>style.visibility</p:attrName>
                                        </p:attrNameLst>
                                      </p:cBhvr>
                                      <p:to>
                                        <p:strVal val="visible"/>
                                      </p:to>
                                    </p:set>
                                    <p:anim calcmode="lin" valueType="num">
                                      <p:cBhvr additive="base">
                                        <p:cTn id="7" dur="500" fill="hold"/>
                                        <p:tgtEl>
                                          <p:spTgt spid="2097198"/>
                                        </p:tgtEl>
                                        <p:attrNameLst>
                                          <p:attrName>ppt_x</p:attrName>
                                        </p:attrNameLst>
                                      </p:cBhvr>
                                      <p:tavLst>
                                        <p:tav tm="0">
                                          <p:val>
                                            <p:strVal val="#ppt_x"/>
                                          </p:val>
                                        </p:tav>
                                        <p:tav tm="100000">
                                          <p:val>
                                            <p:strVal val="#ppt_x"/>
                                          </p:val>
                                        </p:tav>
                                      </p:tavLst>
                                    </p:anim>
                                    <p:anim calcmode="lin" valueType="num">
                                      <p:cBhvr additive="base">
                                        <p:cTn id="8" dur="500" fill="hold"/>
                                        <p:tgtEl>
                                          <p:spTgt spid="20971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199"/>
                                        </p:tgtEl>
                                        <p:attrNameLst>
                                          <p:attrName>style.visibility</p:attrName>
                                        </p:attrNameLst>
                                      </p:cBhvr>
                                      <p:to>
                                        <p:strVal val="visible"/>
                                      </p:to>
                                    </p:set>
                                    <p:anim calcmode="lin" valueType="num">
                                      <p:cBhvr additive="base">
                                        <p:cTn id="13" dur="500" fill="hold"/>
                                        <p:tgtEl>
                                          <p:spTgt spid="2097199"/>
                                        </p:tgtEl>
                                        <p:attrNameLst>
                                          <p:attrName>ppt_x</p:attrName>
                                        </p:attrNameLst>
                                      </p:cBhvr>
                                      <p:tavLst>
                                        <p:tav tm="0">
                                          <p:val>
                                            <p:strVal val="#ppt_x"/>
                                          </p:val>
                                        </p:tav>
                                        <p:tav tm="100000">
                                          <p:val>
                                            <p:strVal val="#ppt_x"/>
                                          </p:val>
                                        </p:tav>
                                      </p:tavLst>
                                    </p:anim>
                                    <p:anim calcmode="lin" valueType="num">
                                      <p:cBhvr additive="base">
                                        <p:cTn id="14" dur="500" fill="hold"/>
                                        <p:tgtEl>
                                          <p:spTgt spid="20971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890">
                                            <p:txEl>
                                              <p:pRg st="0" end="0"/>
                                            </p:txEl>
                                          </p:spTgt>
                                        </p:tgtEl>
                                        <p:attrNameLst>
                                          <p:attrName>style.visibility</p:attrName>
                                        </p:attrNameLst>
                                      </p:cBhvr>
                                      <p:to>
                                        <p:strVal val="visible"/>
                                      </p:to>
                                    </p:set>
                                    <p:anim calcmode="lin" valueType="num">
                                      <p:cBhvr additive="base">
                                        <p:cTn id="19" dur="500" fill="hold"/>
                                        <p:tgtEl>
                                          <p:spTgt spid="104889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8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48890">
                                            <p:txEl>
                                              <p:pRg st="1" end="1"/>
                                            </p:txEl>
                                          </p:spTgt>
                                        </p:tgtEl>
                                        <p:attrNameLst>
                                          <p:attrName>style.visibility</p:attrName>
                                        </p:attrNameLst>
                                      </p:cBhvr>
                                      <p:to>
                                        <p:strVal val="visible"/>
                                      </p:to>
                                    </p:set>
                                    <p:anim calcmode="lin" valueType="num">
                                      <p:cBhvr additive="base">
                                        <p:cTn id="25" dur="500" fill="hold"/>
                                        <p:tgtEl>
                                          <p:spTgt spid="1048890">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8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48890">
                                            <p:txEl>
                                              <p:pRg st="2" end="2"/>
                                            </p:txEl>
                                          </p:spTgt>
                                        </p:tgtEl>
                                        <p:attrNameLst>
                                          <p:attrName>style.visibility</p:attrName>
                                        </p:attrNameLst>
                                      </p:cBhvr>
                                      <p:to>
                                        <p:strVal val="visible"/>
                                      </p:to>
                                    </p:set>
                                    <p:anim calcmode="lin" valueType="num">
                                      <p:cBhvr additive="base">
                                        <p:cTn id="31" dur="500" fill="hold"/>
                                        <p:tgtEl>
                                          <p:spTgt spid="1048890">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4889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48890">
                                            <p:txEl>
                                              <p:pRg st="3" end="3"/>
                                            </p:txEl>
                                          </p:spTgt>
                                        </p:tgtEl>
                                        <p:attrNameLst>
                                          <p:attrName>style.visibility</p:attrName>
                                        </p:attrNameLst>
                                      </p:cBhvr>
                                      <p:to>
                                        <p:strVal val="visible"/>
                                      </p:to>
                                    </p:set>
                                    <p:anim calcmode="lin" valueType="num">
                                      <p:cBhvr additive="base">
                                        <p:cTn id="37" dur="500" fill="hold"/>
                                        <p:tgtEl>
                                          <p:spTgt spid="1048890">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4889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48890">
                                            <p:txEl>
                                              <p:pRg st="4" end="4"/>
                                            </p:txEl>
                                          </p:spTgt>
                                        </p:tgtEl>
                                        <p:attrNameLst>
                                          <p:attrName>style.visibility</p:attrName>
                                        </p:attrNameLst>
                                      </p:cBhvr>
                                      <p:to>
                                        <p:strVal val="visible"/>
                                      </p:to>
                                    </p:set>
                                    <p:anim calcmode="lin" valueType="num">
                                      <p:cBhvr additive="base">
                                        <p:cTn id="43" dur="500" fill="hold"/>
                                        <p:tgtEl>
                                          <p:spTgt spid="1048890">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4889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48891">
                                            <p:bg/>
                                          </p:spTgt>
                                        </p:tgtEl>
                                        <p:attrNameLst>
                                          <p:attrName>style.visibility</p:attrName>
                                        </p:attrNameLst>
                                      </p:cBhvr>
                                      <p:to>
                                        <p:strVal val="visible"/>
                                      </p:to>
                                    </p:set>
                                    <p:anim calcmode="lin" valueType="num">
                                      <p:cBhvr additive="base">
                                        <p:cTn id="49" dur="500" fill="hold"/>
                                        <p:tgtEl>
                                          <p:spTgt spid="1048891">
                                            <p:bg/>
                                          </p:spTgt>
                                        </p:tgtEl>
                                        <p:attrNameLst>
                                          <p:attrName>ppt_x</p:attrName>
                                        </p:attrNameLst>
                                      </p:cBhvr>
                                      <p:tavLst>
                                        <p:tav tm="0">
                                          <p:val>
                                            <p:strVal val="#ppt_x"/>
                                          </p:val>
                                        </p:tav>
                                        <p:tav tm="100000">
                                          <p:val>
                                            <p:strVal val="#ppt_x"/>
                                          </p:val>
                                        </p:tav>
                                      </p:tavLst>
                                    </p:anim>
                                    <p:anim calcmode="lin" valueType="num">
                                      <p:cBhvr additive="base">
                                        <p:cTn id="50" dur="500" fill="hold"/>
                                        <p:tgtEl>
                                          <p:spTgt spid="1048891">
                                            <p:bg/>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48891">
                                            <p:txEl>
                                              <p:pRg st="0" end="0"/>
                                            </p:txEl>
                                          </p:spTgt>
                                        </p:tgtEl>
                                        <p:attrNameLst>
                                          <p:attrName>style.visibility</p:attrName>
                                        </p:attrNameLst>
                                      </p:cBhvr>
                                      <p:to>
                                        <p:strVal val="visible"/>
                                      </p:to>
                                    </p:set>
                                    <p:anim calcmode="lin" valueType="num">
                                      <p:cBhvr additive="base">
                                        <p:cTn id="53" dur="500" fill="hold"/>
                                        <p:tgtEl>
                                          <p:spTgt spid="1048891">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048891">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048891">
                                            <p:txEl>
                                              <p:pRg st="1" end="1"/>
                                            </p:txEl>
                                          </p:spTgt>
                                        </p:tgtEl>
                                        <p:attrNameLst>
                                          <p:attrName>style.visibility</p:attrName>
                                        </p:attrNameLst>
                                      </p:cBhvr>
                                      <p:to>
                                        <p:strVal val="visible"/>
                                      </p:to>
                                    </p:set>
                                    <p:anim calcmode="lin" valueType="num">
                                      <p:cBhvr additive="base">
                                        <p:cTn id="57" dur="500" fill="hold"/>
                                        <p:tgtEl>
                                          <p:spTgt spid="1048891">
                                            <p:txEl>
                                              <p:pRg st="1" end="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048891">
                                            <p:txEl>
                                              <p:pRg st="1" end="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048891">
                                            <p:txEl>
                                              <p:pRg st="2" end="2"/>
                                            </p:txEl>
                                          </p:spTgt>
                                        </p:tgtEl>
                                        <p:attrNameLst>
                                          <p:attrName>style.visibility</p:attrName>
                                        </p:attrNameLst>
                                      </p:cBhvr>
                                      <p:to>
                                        <p:strVal val="visible"/>
                                      </p:to>
                                    </p:set>
                                    <p:anim calcmode="lin" valueType="num">
                                      <p:cBhvr additive="base">
                                        <p:cTn id="61" dur="500" fill="hold"/>
                                        <p:tgtEl>
                                          <p:spTgt spid="1048891">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4889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0" grpId="0" uiExpand="1" build="p"/>
      <p:bldP spid="1048891" grpId="0" build="allAtOnce"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2" name="Date Placeholder 3"/>
          <p:cNvSpPr>
            <a:spLocks noGrp="1"/>
          </p:cNvSpPr>
          <p:nvPr>
            <p:ph type="dt" sz="half" idx="10"/>
          </p:nvPr>
        </p:nvSpPr>
        <p:spPr/>
        <p:txBody>
          <a:bodyPr/>
          <a:lstStyle/>
          <a:p>
            <a:fld id="{98C4D2E3-F9AE-4A61-B368-A572B742F58A}" type="datetime1">
              <a:rPr lang="en-US" smtClean="0"/>
              <a:pPr/>
              <a:t>8/17/2022</a:t>
            </a:fld>
            <a:endParaRPr lang="en-US"/>
          </a:p>
        </p:txBody>
      </p:sp>
      <p:sp>
        <p:nvSpPr>
          <p:cNvPr id="1048893" name="Footer Placeholder 4"/>
          <p:cNvSpPr>
            <a:spLocks noGrp="1"/>
          </p:cNvSpPr>
          <p:nvPr>
            <p:ph type="ftr" sz="quarter" idx="11"/>
          </p:nvPr>
        </p:nvSpPr>
        <p:spPr/>
        <p:txBody>
          <a:bodyPr/>
          <a:lstStyle/>
          <a:p>
            <a:r>
              <a:rPr lang="en-US" dirty="0" smtClean="0"/>
              <a:t>Unit-1/CS/SYBTECH/MITWPU</a:t>
            </a:r>
            <a:endParaRPr lang="en-US" dirty="0"/>
          </a:p>
        </p:txBody>
      </p:sp>
      <p:sp>
        <p:nvSpPr>
          <p:cNvPr id="1048894" name="Title 1"/>
          <p:cNvSpPr txBox="1"/>
          <p:nvPr/>
        </p:nvSpPr>
        <p:spPr>
          <a:xfrm>
            <a:off x="688074" y="451335"/>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fontScale="84444"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US" sz="3600" b="1" dirty="0" smtClean="0">
              <a:solidFill>
                <a:srgbClr val="00B050"/>
              </a:solidFill>
              <a:latin typeface="Cambria" panose="02040503050406030204" pitchFamily="18" charset="0"/>
            </a:endParaRPr>
          </a:p>
          <a:p>
            <a:r>
              <a:rPr lang="en-US" sz="3600" b="1" dirty="0" smtClean="0">
                <a:solidFill>
                  <a:srgbClr val="00B050"/>
                </a:solidFill>
                <a:latin typeface="Cambria" panose="02040503050406030204" pitchFamily="18" charset="0"/>
              </a:rPr>
              <a:t>Spring</a:t>
            </a:r>
            <a:endParaRPr lang="en-US" sz="3600" b="1" dirty="0">
              <a:solidFill>
                <a:srgbClr val="00B050"/>
              </a:solidFill>
              <a:latin typeface="Cambria" panose="02040503050406030204" pitchFamily="18" charset="0"/>
            </a:endParaRPr>
          </a:p>
          <a:p>
            <a:endParaRPr lang="en-US" sz="4000" dirty="0">
              <a:solidFill>
                <a:srgbClr val="FF0000"/>
              </a:solidFill>
              <a:latin typeface="Cambria" panose="02040503050406030204" pitchFamily="18" charset="0"/>
            </a:endParaRPr>
          </a:p>
        </p:txBody>
      </p:sp>
      <p:pic>
        <p:nvPicPr>
          <p:cNvPr id="2097200" name="Picture 2" descr="Spring"/>
          <p:cNvPicPr>
            <a:picLocks noChangeAspect="1" noChangeArrowheads="1"/>
          </p:cNvPicPr>
          <p:nvPr/>
        </p:nvPicPr>
        <p:blipFill>
          <a:blip r:embed="rId2" cstate="print"/>
          <a:srcRect/>
          <a:stretch>
            <a:fillRect/>
          </a:stretch>
        </p:blipFill>
        <p:spPr bwMode="auto">
          <a:xfrm>
            <a:off x="713474" y="1596449"/>
            <a:ext cx="3630499" cy="2236675"/>
          </a:xfrm>
          <a:prstGeom prst="rect">
            <a:avLst/>
          </a:prstGeom>
          <a:noFill/>
        </p:spPr>
      </p:pic>
      <p:pic>
        <p:nvPicPr>
          <p:cNvPr id="2097201" name="Picture 6"/>
          <p:cNvPicPr>
            <a:picLocks noChangeAspect="1"/>
          </p:cNvPicPr>
          <p:nvPr/>
        </p:nvPicPr>
        <p:blipFill>
          <a:blip r:embed="rId3" cstate="print"/>
          <a:stretch>
            <a:fillRect/>
          </a:stretch>
        </p:blipFill>
        <p:spPr>
          <a:xfrm>
            <a:off x="1035337" y="3964563"/>
            <a:ext cx="3847586" cy="2251882"/>
          </a:xfrm>
          <a:prstGeom prst="rect">
            <a:avLst/>
          </a:prstGeom>
        </p:spPr>
      </p:pic>
      <p:sp>
        <p:nvSpPr>
          <p:cNvPr id="1048895" name="Rectangle 7"/>
          <p:cNvSpPr/>
          <p:nvPr/>
        </p:nvSpPr>
        <p:spPr>
          <a:xfrm>
            <a:off x="4849057" y="1832550"/>
            <a:ext cx="6096000" cy="2352040"/>
          </a:xfrm>
          <a:prstGeom prst="rect">
            <a:avLst/>
          </a:prstGeom>
        </p:spPr>
        <p:txBody>
          <a:bodyPr>
            <a:spAutoFit/>
          </a:bodyPr>
          <a:lstStyle/>
          <a:p>
            <a:pPr algn="just">
              <a:lnSpc>
                <a:spcPct val="200000"/>
              </a:lnSpc>
              <a:buFont typeface="Arial" panose="020B0604020202020204" pitchFamily="34" charset="0"/>
              <a:buChar char="•"/>
            </a:pPr>
            <a:r>
              <a:rPr lang="en-US" b="1" dirty="0">
                <a:solidFill>
                  <a:srgbClr val="000000"/>
                </a:solidFill>
                <a:latin typeface="Cambria" panose="02040503050406030204" pitchFamily="18" charset="0"/>
              </a:rPr>
              <a:t>F</a:t>
            </a:r>
            <a:r>
              <a:rPr lang="en-US" dirty="0">
                <a:solidFill>
                  <a:srgbClr val="000000"/>
                </a:solidFill>
                <a:latin typeface="Cambria" panose="02040503050406030204" pitchFamily="18" charset="0"/>
              </a:rPr>
              <a:t> is the applied force</a:t>
            </a:r>
          </a:p>
          <a:p>
            <a:pPr algn="just">
              <a:lnSpc>
                <a:spcPct val="200000"/>
              </a:lnSpc>
              <a:buFont typeface="Arial" panose="020B0604020202020204" pitchFamily="34" charset="0"/>
              <a:buChar char="•"/>
            </a:pPr>
            <a:r>
              <a:rPr lang="en-US" b="1" dirty="0" err="1">
                <a:solidFill>
                  <a:srgbClr val="000000"/>
                </a:solidFill>
                <a:latin typeface="Cambria" panose="02040503050406030204" pitchFamily="18" charset="0"/>
              </a:rPr>
              <a:t>F</a:t>
            </a:r>
            <a:r>
              <a:rPr lang="en-US" b="1" baseline="-25000" dirty="0" err="1">
                <a:solidFill>
                  <a:srgbClr val="000000"/>
                </a:solidFill>
                <a:latin typeface="Cambria" panose="02040503050406030204" pitchFamily="18" charset="0"/>
              </a:rPr>
              <a:t>k</a:t>
            </a:r>
            <a:r>
              <a:rPr lang="en-US" dirty="0">
                <a:solidFill>
                  <a:srgbClr val="000000"/>
                </a:solidFill>
                <a:latin typeface="Cambria" panose="02040503050406030204" pitchFamily="18" charset="0"/>
              </a:rPr>
              <a:t> is the opposing force due to elasticity of spring</a:t>
            </a:r>
          </a:p>
          <a:p>
            <a:pPr algn="just">
              <a:lnSpc>
                <a:spcPct val="200000"/>
              </a:lnSpc>
              <a:buFont typeface="Arial" panose="020B0604020202020204" pitchFamily="34" charset="0"/>
              <a:buChar char="•"/>
            </a:pPr>
            <a:r>
              <a:rPr lang="en-US" b="1" dirty="0">
                <a:solidFill>
                  <a:srgbClr val="000000"/>
                </a:solidFill>
                <a:latin typeface="Cambria" panose="02040503050406030204" pitchFamily="18" charset="0"/>
              </a:rPr>
              <a:t>K</a:t>
            </a:r>
            <a:r>
              <a:rPr lang="en-US" dirty="0">
                <a:solidFill>
                  <a:srgbClr val="000000"/>
                </a:solidFill>
                <a:latin typeface="Cambria" panose="02040503050406030204" pitchFamily="18" charset="0"/>
              </a:rPr>
              <a:t> is spring constant</a:t>
            </a:r>
          </a:p>
          <a:p>
            <a:pPr algn="just">
              <a:lnSpc>
                <a:spcPct val="200000"/>
              </a:lnSpc>
              <a:buFont typeface="Arial" panose="020B0604020202020204" pitchFamily="34" charset="0"/>
              <a:buChar char="•"/>
            </a:pPr>
            <a:r>
              <a:rPr lang="en-US" b="1" dirty="0">
                <a:solidFill>
                  <a:srgbClr val="000000"/>
                </a:solidFill>
                <a:latin typeface="Cambria" panose="02040503050406030204" pitchFamily="18" charset="0"/>
              </a:rPr>
              <a:t>x</a:t>
            </a:r>
            <a:r>
              <a:rPr lang="en-US" dirty="0">
                <a:solidFill>
                  <a:srgbClr val="000000"/>
                </a:solidFill>
                <a:latin typeface="Cambria" panose="02040503050406030204" pitchFamily="18" charset="0"/>
              </a:rPr>
              <a:t> is displacement</a:t>
            </a:r>
            <a:endParaRPr lang="en-US" b="0" i="0" dirty="0">
              <a:solidFill>
                <a:srgbClr val="000000"/>
              </a:solidFill>
              <a:effectLst/>
              <a:latin typeface="Cambria" panose="02040503050406030204" pitchFamily="18" charset="0"/>
            </a:endParaRPr>
          </a:p>
        </p:txBody>
      </p:sp>
      <p:sp>
        <p:nvSpPr>
          <p:cNvPr id="1048896" name="TextBox 10"/>
          <p:cNvSpPr txBox="1"/>
          <p:nvPr/>
        </p:nvSpPr>
        <p:spPr>
          <a:xfrm>
            <a:off x="4862517" y="4560607"/>
            <a:ext cx="5878906" cy="923330"/>
          </a:xfrm>
          <a:prstGeom prst="rect">
            <a:avLst/>
          </a:prstGeom>
          <a:noFill/>
          <a:ln w="38100">
            <a:solidFill>
              <a:schemeClr val="tx1"/>
            </a:solidFill>
          </a:ln>
        </p:spPr>
        <p:txBody>
          <a:bodyPr wrap="square" rtlCol="0">
            <a:spAutoFit/>
          </a:bodyPr>
          <a:lstStyle/>
          <a:p>
            <a:pPr marL="285750" indent="-285750" algn="just">
              <a:buFont typeface="Arial" panose="020B0604020202020204" pitchFamily="34" charset="0"/>
              <a:buChar char="•"/>
            </a:pPr>
            <a:r>
              <a:rPr lang="en-US" b="1" i="1" dirty="0">
                <a:solidFill>
                  <a:srgbClr val="7030A0"/>
                </a:solidFill>
                <a:latin typeface="Cambria" panose="02040503050406030204" pitchFamily="18" charset="0"/>
              </a:rPr>
              <a:t>Spring is an element, which stores potential </a:t>
            </a:r>
            <a:r>
              <a:rPr lang="en-US" b="1" i="1" dirty="0" smtClean="0">
                <a:solidFill>
                  <a:srgbClr val="7030A0"/>
                </a:solidFill>
                <a:latin typeface="Cambria" panose="02040503050406030204" pitchFamily="18" charset="0"/>
              </a:rPr>
              <a:t>energy.</a:t>
            </a:r>
          </a:p>
          <a:p>
            <a:pPr marL="285750" indent="-285750" algn="just">
              <a:buFont typeface="Arial" panose="020B0604020202020204" pitchFamily="34" charset="0"/>
              <a:buChar char="•"/>
            </a:pPr>
            <a:r>
              <a:rPr lang="en-US" b="1" i="1" dirty="0" smtClean="0">
                <a:solidFill>
                  <a:srgbClr val="7030A0"/>
                </a:solidFill>
                <a:latin typeface="Cambria" panose="02040503050406030204" pitchFamily="18" charset="0"/>
              </a:rPr>
              <a:t> Restoring force is introduced in the spring.</a:t>
            </a:r>
          </a:p>
          <a:p>
            <a:pPr marL="285750" indent="-285750" algn="just">
              <a:buFont typeface="Arial" panose="020B0604020202020204" pitchFamily="34" charset="0"/>
              <a:buChar char="•"/>
            </a:pPr>
            <a:r>
              <a:rPr lang="en-US" b="1" i="1" dirty="0" smtClean="0">
                <a:solidFill>
                  <a:srgbClr val="7030A0"/>
                </a:solidFill>
                <a:latin typeface="Cambria" panose="02040503050406030204" pitchFamily="18" charset="0"/>
              </a:rPr>
              <a:t>Assume mass </a:t>
            </a:r>
            <a:r>
              <a:rPr lang="en-US" b="1" i="1" dirty="0">
                <a:solidFill>
                  <a:srgbClr val="7030A0"/>
                </a:solidFill>
                <a:latin typeface="Cambria" panose="02040503050406030204" pitchFamily="18" charset="0"/>
              </a:rPr>
              <a:t>and elasticity are negligible.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200"/>
                                        </p:tgtEl>
                                        <p:attrNameLst>
                                          <p:attrName>style.visibility</p:attrName>
                                        </p:attrNameLst>
                                      </p:cBhvr>
                                      <p:to>
                                        <p:strVal val="visible"/>
                                      </p:to>
                                    </p:set>
                                    <p:anim calcmode="lin" valueType="num">
                                      <p:cBhvr additive="base">
                                        <p:cTn id="7" dur="500" fill="hold"/>
                                        <p:tgtEl>
                                          <p:spTgt spid="2097200"/>
                                        </p:tgtEl>
                                        <p:attrNameLst>
                                          <p:attrName>ppt_x</p:attrName>
                                        </p:attrNameLst>
                                      </p:cBhvr>
                                      <p:tavLst>
                                        <p:tav tm="0">
                                          <p:val>
                                            <p:strVal val="#ppt_x"/>
                                          </p:val>
                                        </p:tav>
                                        <p:tav tm="100000">
                                          <p:val>
                                            <p:strVal val="#ppt_x"/>
                                          </p:val>
                                        </p:tav>
                                      </p:tavLst>
                                    </p:anim>
                                    <p:anim calcmode="lin" valueType="num">
                                      <p:cBhvr additive="base">
                                        <p:cTn id="8" dur="500" fill="hold"/>
                                        <p:tgtEl>
                                          <p:spTgt spid="20972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895">
                                            <p:txEl>
                                              <p:pRg st="0" end="0"/>
                                            </p:txEl>
                                          </p:spTgt>
                                        </p:tgtEl>
                                        <p:attrNameLst>
                                          <p:attrName>style.visibility</p:attrName>
                                        </p:attrNameLst>
                                      </p:cBhvr>
                                      <p:to>
                                        <p:strVal val="visible"/>
                                      </p:to>
                                    </p:set>
                                    <p:anim calcmode="lin" valueType="num">
                                      <p:cBhvr additive="base">
                                        <p:cTn id="13" dur="500" fill="hold"/>
                                        <p:tgtEl>
                                          <p:spTgt spid="104889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89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48895">
                                            <p:txEl>
                                              <p:pRg st="1" end="1"/>
                                            </p:txEl>
                                          </p:spTgt>
                                        </p:tgtEl>
                                        <p:attrNameLst>
                                          <p:attrName>style.visibility</p:attrName>
                                        </p:attrNameLst>
                                      </p:cBhvr>
                                      <p:to>
                                        <p:strVal val="visible"/>
                                      </p:to>
                                    </p:set>
                                    <p:anim calcmode="lin" valueType="num">
                                      <p:cBhvr additive="base">
                                        <p:cTn id="17" dur="500" fill="hold"/>
                                        <p:tgtEl>
                                          <p:spTgt spid="104889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4889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48895">
                                            <p:txEl>
                                              <p:pRg st="2" end="2"/>
                                            </p:txEl>
                                          </p:spTgt>
                                        </p:tgtEl>
                                        <p:attrNameLst>
                                          <p:attrName>style.visibility</p:attrName>
                                        </p:attrNameLst>
                                      </p:cBhvr>
                                      <p:to>
                                        <p:strVal val="visible"/>
                                      </p:to>
                                    </p:set>
                                    <p:anim calcmode="lin" valueType="num">
                                      <p:cBhvr additive="base">
                                        <p:cTn id="21" dur="500" fill="hold"/>
                                        <p:tgtEl>
                                          <p:spTgt spid="104889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48895">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48895">
                                            <p:txEl>
                                              <p:pRg st="3" end="3"/>
                                            </p:txEl>
                                          </p:spTgt>
                                        </p:tgtEl>
                                        <p:attrNameLst>
                                          <p:attrName>style.visibility</p:attrName>
                                        </p:attrNameLst>
                                      </p:cBhvr>
                                      <p:to>
                                        <p:strVal val="visible"/>
                                      </p:to>
                                    </p:set>
                                    <p:anim calcmode="lin" valueType="num">
                                      <p:cBhvr additive="base">
                                        <p:cTn id="25" dur="500" fill="hold"/>
                                        <p:tgtEl>
                                          <p:spTgt spid="10488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8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97201"/>
                                        </p:tgtEl>
                                        <p:attrNameLst>
                                          <p:attrName>style.visibility</p:attrName>
                                        </p:attrNameLst>
                                      </p:cBhvr>
                                      <p:to>
                                        <p:strVal val="visible"/>
                                      </p:to>
                                    </p:set>
                                    <p:anim calcmode="lin" valueType="num">
                                      <p:cBhvr additive="base">
                                        <p:cTn id="31" dur="500" fill="hold"/>
                                        <p:tgtEl>
                                          <p:spTgt spid="2097201"/>
                                        </p:tgtEl>
                                        <p:attrNameLst>
                                          <p:attrName>ppt_x</p:attrName>
                                        </p:attrNameLst>
                                      </p:cBhvr>
                                      <p:tavLst>
                                        <p:tav tm="0">
                                          <p:val>
                                            <p:strVal val="#ppt_x"/>
                                          </p:val>
                                        </p:tav>
                                        <p:tav tm="100000">
                                          <p:val>
                                            <p:strVal val="#ppt_x"/>
                                          </p:val>
                                        </p:tav>
                                      </p:tavLst>
                                    </p:anim>
                                    <p:anim calcmode="lin" valueType="num">
                                      <p:cBhvr additive="base">
                                        <p:cTn id="32" dur="500" fill="hold"/>
                                        <p:tgtEl>
                                          <p:spTgt spid="209720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48896">
                                            <p:bg/>
                                          </p:spTgt>
                                        </p:tgtEl>
                                        <p:attrNameLst>
                                          <p:attrName>style.visibility</p:attrName>
                                        </p:attrNameLst>
                                      </p:cBhvr>
                                      <p:to>
                                        <p:strVal val="visible"/>
                                      </p:to>
                                    </p:set>
                                    <p:anim calcmode="lin" valueType="num">
                                      <p:cBhvr additive="base">
                                        <p:cTn id="37" dur="500" fill="hold"/>
                                        <p:tgtEl>
                                          <p:spTgt spid="1048896">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1048896">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48896">
                                            <p:txEl>
                                              <p:pRg st="0" end="0"/>
                                            </p:txEl>
                                          </p:spTgt>
                                        </p:tgtEl>
                                        <p:attrNameLst>
                                          <p:attrName>style.visibility</p:attrName>
                                        </p:attrNameLst>
                                      </p:cBhvr>
                                      <p:to>
                                        <p:strVal val="visible"/>
                                      </p:to>
                                    </p:set>
                                    <p:anim calcmode="lin" valueType="num">
                                      <p:cBhvr additive="base">
                                        <p:cTn id="41" dur="500" fill="hold"/>
                                        <p:tgtEl>
                                          <p:spTgt spid="10488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48896">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48896">
                                            <p:txEl>
                                              <p:pRg st="1" end="1"/>
                                            </p:txEl>
                                          </p:spTgt>
                                        </p:tgtEl>
                                        <p:attrNameLst>
                                          <p:attrName>style.visibility</p:attrName>
                                        </p:attrNameLst>
                                      </p:cBhvr>
                                      <p:to>
                                        <p:strVal val="visible"/>
                                      </p:to>
                                    </p:set>
                                    <p:anim calcmode="lin" valueType="num">
                                      <p:cBhvr additive="base">
                                        <p:cTn id="45" dur="500" fill="hold"/>
                                        <p:tgtEl>
                                          <p:spTgt spid="1048896">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48896">
                                            <p:txEl>
                                              <p:pRg st="1" end="1"/>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48896">
                                            <p:txEl>
                                              <p:pRg st="2" end="2"/>
                                            </p:txEl>
                                          </p:spTgt>
                                        </p:tgtEl>
                                        <p:attrNameLst>
                                          <p:attrName>style.visibility</p:attrName>
                                        </p:attrNameLst>
                                      </p:cBhvr>
                                      <p:to>
                                        <p:strVal val="visible"/>
                                      </p:to>
                                    </p:set>
                                    <p:anim calcmode="lin" valueType="num">
                                      <p:cBhvr additive="base">
                                        <p:cTn id="49" dur="500" fill="hold"/>
                                        <p:tgtEl>
                                          <p:spTgt spid="1048896">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4889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5" grpId="0" build="allAtOnce"/>
      <p:bldP spid="1048896" grpId="0" build="allAtOnce"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r>
              <a:rPr lang="en-US" dirty="0" smtClean="0"/>
              <a:t>Dashpot </a:t>
            </a:r>
            <a:endParaRPr lang="en-US" dirty="0"/>
          </a:p>
        </p:txBody>
      </p:sp>
      <p:sp>
        <p:nvSpPr>
          <p:cNvPr id="3" name="Content Placeholder 2"/>
          <p:cNvSpPr>
            <a:spLocks noGrp="1"/>
          </p:cNvSpPr>
          <p:nvPr>
            <p:ph idx="1"/>
          </p:nvPr>
        </p:nvSpPr>
        <p:spPr/>
        <p:txBody>
          <a:bodyPr/>
          <a:lstStyle/>
          <a:p>
            <a:r>
              <a:rPr lang="en-US" dirty="0" smtClean="0">
                <a:latin typeface="Cambria" pitchFamily="18" charset="0"/>
                <a:ea typeface="Cambria" pitchFamily="18" charset="0"/>
              </a:rPr>
              <a:t>Representation of viscous friction  force.</a:t>
            </a:r>
          </a:p>
          <a:p>
            <a:r>
              <a:rPr lang="en-US" dirty="0" smtClean="0">
                <a:latin typeface="Cambria" pitchFamily="18" charset="0"/>
                <a:ea typeface="Cambria" pitchFamily="18" charset="0"/>
              </a:rPr>
              <a:t>Viscous friction force : force of friction between two moving surfaces separated by viscous fluid.</a:t>
            </a:r>
          </a:p>
          <a:p>
            <a:endParaRPr lang="en-US" dirty="0" smtClean="0">
              <a:latin typeface="Cambria" pitchFamily="18" charset="0"/>
              <a:ea typeface="Cambria" pitchFamily="18" charset="0"/>
            </a:endParaRPr>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7" name="Date Placeholder 3"/>
          <p:cNvSpPr>
            <a:spLocks noGrp="1"/>
          </p:cNvSpPr>
          <p:nvPr>
            <p:ph type="dt" sz="half" idx="10"/>
          </p:nvPr>
        </p:nvSpPr>
        <p:spPr/>
        <p:txBody>
          <a:bodyPr/>
          <a:lstStyle/>
          <a:p>
            <a:fld id="{7D9281E4-41A5-4911-A41E-BA9227C0515A}" type="datetime1">
              <a:rPr lang="en-US" smtClean="0"/>
              <a:pPr/>
              <a:t>8/17/2022</a:t>
            </a:fld>
            <a:endParaRPr lang="en-US"/>
          </a:p>
        </p:txBody>
      </p:sp>
      <p:sp>
        <p:nvSpPr>
          <p:cNvPr id="1048898" name="Footer Placeholder 4"/>
          <p:cNvSpPr>
            <a:spLocks noGrp="1"/>
          </p:cNvSpPr>
          <p:nvPr>
            <p:ph type="ftr" sz="quarter" idx="11"/>
          </p:nvPr>
        </p:nvSpPr>
        <p:spPr/>
        <p:txBody>
          <a:bodyPr/>
          <a:lstStyle/>
          <a:p>
            <a:r>
              <a:rPr lang="en-US" dirty="0" smtClean="0"/>
              <a:t>Unit-1/CS/SYBTECH/MITWPU</a:t>
            </a:r>
            <a:endParaRPr lang="en-US" dirty="0"/>
          </a:p>
        </p:txBody>
      </p:sp>
      <p:sp>
        <p:nvSpPr>
          <p:cNvPr id="1048899" name="Title 1"/>
          <p:cNvSpPr txBox="1"/>
          <p:nvPr/>
        </p:nvSpPr>
        <p:spPr>
          <a:xfrm>
            <a:off x="688074" y="451335"/>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fontScale="84444"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US" sz="3600" b="1" dirty="0" smtClean="0">
              <a:solidFill>
                <a:srgbClr val="00B050"/>
              </a:solidFill>
              <a:latin typeface="Cambria" panose="02040503050406030204" pitchFamily="18" charset="0"/>
            </a:endParaRPr>
          </a:p>
          <a:p>
            <a:r>
              <a:rPr lang="en-US" sz="3600" b="1" dirty="0" smtClean="0">
                <a:solidFill>
                  <a:srgbClr val="00B050"/>
                </a:solidFill>
                <a:latin typeface="Cambria" panose="02040503050406030204" pitchFamily="18" charset="0"/>
              </a:rPr>
              <a:t>Dashpot</a:t>
            </a:r>
            <a:endParaRPr lang="en-US" sz="3600" b="1" dirty="0">
              <a:solidFill>
                <a:srgbClr val="00B050"/>
              </a:solidFill>
              <a:latin typeface="Cambria" panose="02040503050406030204" pitchFamily="18" charset="0"/>
            </a:endParaRPr>
          </a:p>
          <a:p>
            <a:endParaRPr lang="en-US" sz="4000" dirty="0">
              <a:solidFill>
                <a:srgbClr val="FF0000"/>
              </a:solidFill>
              <a:latin typeface="Cambria" panose="02040503050406030204" pitchFamily="18" charset="0"/>
            </a:endParaRPr>
          </a:p>
        </p:txBody>
      </p:sp>
      <p:pic>
        <p:nvPicPr>
          <p:cNvPr id="2097202" name="Picture 2" descr="Dashpot"/>
          <p:cNvPicPr>
            <a:picLocks noGrp="1" noChangeAspect="1" noChangeArrowheads="1"/>
          </p:cNvPicPr>
          <p:nvPr>
            <p:ph idx="1"/>
          </p:nvPr>
        </p:nvPicPr>
        <p:blipFill>
          <a:blip r:embed="rId2" cstate="print"/>
          <a:srcRect/>
          <a:stretch>
            <a:fillRect/>
          </a:stretch>
        </p:blipFill>
        <p:spPr bwMode="auto">
          <a:xfrm>
            <a:off x="838200" y="1435159"/>
            <a:ext cx="3354942" cy="2297174"/>
          </a:xfrm>
          <a:prstGeom prst="rect">
            <a:avLst/>
          </a:prstGeom>
          <a:noFill/>
        </p:spPr>
      </p:pic>
      <p:pic>
        <p:nvPicPr>
          <p:cNvPr id="2097203" name="Picture 6"/>
          <p:cNvPicPr>
            <a:picLocks noChangeAspect="1"/>
          </p:cNvPicPr>
          <p:nvPr/>
        </p:nvPicPr>
        <p:blipFill>
          <a:blip r:embed="rId3" cstate="print"/>
          <a:stretch>
            <a:fillRect/>
          </a:stretch>
        </p:blipFill>
        <p:spPr>
          <a:xfrm>
            <a:off x="995784" y="3815695"/>
            <a:ext cx="3039773" cy="2413154"/>
          </a:xfrm>
          <a:prstGeom prst="rect">
            <a:avLst/>
          </a:prstGeom>
        </p:spPr>
      </p:pic>
      <p:sp>
        <p:nvSpPr>
          <p:cNvPr id="1048900" name="Rectangle 7"/>
          <p:cNvSpPr/>
          <p:nvPr/>
        </p:nvSpPr>
        <p:spPr>
          <a:xfrm>
            <a:off x="4753970" y="1641481"/>
            <a:ext cx="6096000" cy="2352040"/>
          </a:xfrm>
          <a:prstGeom prst="rect">
            <a:avLst/>
          </a:prstGeom>
        </p:spPr>
        <p:txBody>
          <a:bodyPr>
            <a:spAutoFit/>
          </a:bodyPr>
          <a:lstStyle/>
          <a:p>
            <a:pPr algn="just">
              <a:lnSpc>
                <a:spcPct val="200000"/>
              </a:lnSpc>
              <a:buFont typeface="Arial" panose="020B0604020202020204" pitchFamily="34" charset="0"/>
              <a:buChar char="•"/>
            </a:pPr>
            <a:r>
              <a:rPr lang="en-US" b="1" dirty="0">
                <a:solidFill>
                  <a:srgbClr val="000000"/>
                </a:solidFill>
                <a:latin typeface="Cambria" panose="02040503050406030204" pitchFamily="18" charset="0"/>
              </a:rPr>
              <a:t>F</a:t>
            </a:r>
            <a:r>
              <a:rPr lang="en-US" b="1" baseline="-25000" dirty="0">
                <a:solidFill>
                  <a:srgbClr val="000000"/>
                </a:solidFill>
                <a:latin typeface="Cambria" panose="02040503050406030204" pitchFamily="18" charset="0"/>
              </a:rPr>
              <a:t>b</a:t>
            </a:r>
            <a:r>
              <a:rPr lang="en-US" dirty="0">
                <a:solidFill>
                  <a:srgbClr val="000000"/>
                </a:solidFill>
                <a:latin typeface="Cambria" panose="02040503050406030204" pitchFamily="18" charset="0"/>
              </a:rPr>
              <a:t> is the opposing force due to friction of dashpot</a:t>
            </a:r>
          </a:p>
          <a:p>
            <a:pPr algn="just">
              <a:lnSpc>
                <a:spcPct val="200000"/>
              </a:lnSpc>
              <a:buFont typeface="Arial" panose="020B0604020202020204" pitchFamily="34" charset="0"/>
              <a:buChar char="•"/>
            </a:pPr>
            <a:r>
              <a:rPr lang="en-US" b="1" dirty="0">
                <a:solidFill>
                  <a:srgbClr val="000000"/>
                </a:solidFill>
                <a:latin typeface="Cambria" panose="02040503050406030204" pitchFamily="18" charset="0"/>
              </a:rPr>
              <a:t>B</a:t>
            </a:r>
            <a:r>
              <a:rPr lang="en-US" dirty="0">
                <a:solidFill>
                  <a:srgbClr val="000000"/>
                </a:solidFill>
                <a:latin typeface="Cambria" panose="02040503050406030204" pitchFamily="18" charset="0"/>
              </a:rPr>
              <a:t> is the frictional coefficient</a:t>
            </a:r>
          </a:p>
          <a:p>
            <a:pPr algn="just">
              <a:lnSpc>
                <a:spcPct val="200000"/>
              </a:lnSpc>
              <a:buFont typeface="Arial" panose="020B0604020202020204" pitchFamily="34" charset="0"/>
              <a:buChar char="•"/>
            </a:pPr>
            <a:r>
              <a:rPr lang="en-US" b="1" dirty="0">
                <a:solidFill>
                  <a:srgbClr val="000000"/>
                </a:solidFill>
                <a:latin typeface="Cambria" panose="02040503050406030204" pitchFamily="18" charset="0"/>
              </a:rPr>
              <a:t>v</a:t>
            </a:r>
            <a:r>
              <a:rPr lang="en-US" dirty="0">
                <a:solidFill>
                  <a:srgbClr val="000000"/>
                </a:solidFill>
                <a:latin typeface="Cambria" panose="02040503050406030204" pitchFamily="18" charset="0"/>
              </a:rPr>
              <a:t> is velocity</a:t>
            </a:r>
          </a:p>
          <a:p>
            <a:pPr algn="just">
              <a:lnSpc>
                <a:spcPct val="200000"/>
              </a:lnSpc>
              <a:buFont typeface="Arial" panose="020B0604020202020204" pitchFamily="34" charset="0"/>
              <a:buChar char="•"/>
            </a:pPr>
            <a:r>
              <a:rPr lang="en-US" b="1" dirty="0">
                <a:solidFill>
                  <a:srgbClr val="000000"/>
                </a:solidFill>
                <a:latin typeface="Cambria" panose="02040503050406030204" pitchFamily="18" charset="0"/>
              </a:rPr>
              <a:t>x</a:t>
            </a:r>
            <a:r>
              <a:rPr lang="en-US" dirty="0">
                <a:solidFill>
                  <a:srgbClr val="000000"/>
                </a:solidFill>
                <a:latin typeface="Cambria" panose="02040503050406030204" pitchFamily="18" charset="0"/>
              </a:rPr>
              <a:t> is displacement</a:t>
            </a:r>
            <a:endParaRPr lang="en-US" b="0" i="0" dirty="0">
              <a:solidFill>
                <a:srgbClr val="000000"/>
              </a:solidFill>
              <a:effectLst/>
              <a:latin typeface="Cambria" panose="02040503050406030204" pitchFamily="18" charset="0"/>
            </a:endParaRPr>
          </a:p>
        </p:txBody>
      </p:sp>
      <p:sp>
        <p:nvSpPr>
          <p:cNvPr id="1048901" name="TextBox 8"/>
          <p:cNvSpPr txBox="1"/>
          <p:nvPr/>
        </p:nvSpPr>
        <p:spPr>
          <a:xfrm>
            <a:off x="4862516" y="4560607"/>
            <a:ext cx="6656193" cy="624840"/>
          </a:xfrm>
          <a:prstGeom prst="rect">
            <a:avLst/>
          </a:prstGeom>
          <a:noFill/>
          <a:ln w="38100">
            <a:solidFill>
              <a:schemeClr val="tx1"/>
            </a:solidFill>
          </a:ln>
        </p:spPr>
        <p:txBody>
          <a:bodyPr wrap="square" rtlCol="0">
            <a:spAutoFit/>
          </a:bodyPr>
          <a:lstStyle/>
          <a:p>
            <a:pPr marL="285750" indent="-285750" algn="just">
              <a:buFont typeface="Arial" panose="020B0604020202020204" pitchFamily="34" charset="0"/>
              <a:buChar char="•"/>
            </a:pPr>
            <a:r>
              <a:rPr lang="en-US" b="1" i="1" dirty="0" smtClean="0">
                <a:solidFill>
                  <a:srgbClr val="7030A0"/>
                </a:solidFill>
                <a:latin typeface="Cambria" panose="02040503050406030204" pitchFamily="18" charset="0"/>
              </a:rPr>
              <a:t>This </a:t>
            </a:r>
            <a:r>
              <a:rPr lang="en-US" b="1" i="1" dirty="0">
                <a:solidFill>
                  <a:srgbClr val="7030A0"/>
                </a:solidFill>
                <a:latin typeface="Cambria" panose="02040503050406030204" pitchFamily="18" charset="0"/>
              </a:rPr>
              <a:t>opposing force is proportional to the velocity of the body. </a:t>
            </a:r>
            <a:endParaRPr lang="en-US" b="1" i="1" dirty="0" smtClean="0">
              <a:solidFill>
                <a:srgbClr val="7030A0"/>
              </a:solidFill>
              <a:latin typeface="Cambria" panose="02040503050406030204" pitchFamily="18" charset="0"/>
            </a:endParaRPr>
          </a:p>
          <a:p>
            <a:pPr marL="285750" indent="-285750" algn="just">
              <a:buFont typeface="Arial" panose="020B0604020202020204" pitchFamily="34" charset="0"/>
              <a:buChar char="•"/>
            </a:pPr>
            <a:r>
              <a:rPr lang="en-US" b="1" i="1" dirty="0" smtClean="0">
                <a:solidFill>
                  <a:srgbClr val="7030A0"/>
                </a:solidFill>
                <a:latin typeface="Cambria" panose="02040503050406030204" pitchFamily="18" charset="0"/>
              </a:rPr>
              <a:t>Assume </a:t>
            </a:r>
            <a:r>
              <a:rPr lang="en-US" b="1" i="1" dirty="0">
                <a:solidFill>
                  <a:srgbClr val="7030A0"/>
                </a:solidFill>
                <a:latin typeface="Cambria" panose="02040503050406030204" pitchFamily="18" charset="0"/>
              </a:rPr>
              <a:t>mass and elasticity are negligible.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202"/>
                                        </p:tgtEl>
                                        <p:attrNameLst>
                                          <p:attrName>style.visibility</p:attrName>
                                        </p:attrNameLst>
                                      </p:cBhvr>
                                      <p:to>
                                        <p:strVal val="visible"/>
                                      </p:to>
                                    </p:set>
                                    <p:anim calcmode="lin" valueType="num">
                                      <p:cBhvr additive="base">
                                        <p:cTn id="7" dur="500" fill="hold"/>
                                        <p:tgtEl>
                                          <p:spTgt spid="2097202"/>
                                        </p:tgtEl>
                                        <p:attrNameLst>
                                          <p:attrName>ppt_x</p:attrName>
                                        </p:attrNameLst>
                                      </p:cBhvr>
                                      <p:tavLst>
                                        <p:tav tm="0">
                                          <p:val>
                                            <p:strVal val="#ppt_x"/>
                                          </p:val>
                                        </p:tav>
                                        <p:tav tm="100000">
                                          <p:val>
                                            <p:strVal val="#ppt_x"/>
                                          </p:val>
                                        </p:tav>
                                      </p:tavLst>
                                    </p:anim>
                                    <p:anim calcmode="lin" valueType="num">
                                      <p:cBhvr additive="base">
                                        <p:cTn id="8" dur="500" fill="hold"/>
                                        <p:tgtEl>
                                          <p:spTgt spid="20972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900">
                                            <p:txEl>
                                              <p:pRg st="0" end="0"/>
                                            </p:txEl>
                                          </p:spTgt>
                                        </p:tgtEl>
                                        <p:attrNameLst>
                                          <p:attrName>style.visibility</p:attrName>
                                        </p:attrNameLst>
                                      </p:cBhvr>
                                      <p:to>
                                        <p:strVal val="visible"/>
                                      </p:to>
                                    </p:set>
                                    <p:anim calcmode="lin" valueType="num">
                                      <p:cBhvr additive="base">
                                        <p:cTn id="13" dur="500" fill="hold"/>
                                        <p:tgtEl>
                                          <p:spTgt spid="104890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900">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48900">
                                            <p:txEl>
                                              <p:pRg st="1" end="1"/>
                                            </p:txEl>
                                          </p:spTgt>
                                        </p:tgtEl>
                                        <p:attrNameLst>
                                          <p:attrName>style.visibility</p:attrName>
                                        </p:attrNameLst>
                                      </p:cBhvr>
                                      <p:to>
                                        <p:strVal val="visible"/>
                                      </p:to>
                                    </p:set>
                                    <p:anim calcmode="lin" valueType="num">
                                      <p:cBhvr additive="base">
                                        <p:cTn id="17" dur="500" fill="hold"/>
                                        <p:tgtEl>
                                          <p:spTgt spid="104890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48900">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48900">
                                            <p:txEl>
                                              <p:pRg st="2" end="2"/>
                                            </p:txEl>
                                          </p:spTgt>
                                        </p:tgtEl>
                                        <p:attrNameLst>
                                          <p:attrName>style.visibility</p:attrName>
                                        </p:attrNameLst>
                                      </p:cBhvr>
                                      <p:to>
                                        <p:strVal val="visible"/>
                                      </p:to>
                                    </p:set>
                                    <p:anim calcmode="lin" valueType="num">
                                      <p:cBhvr additive="base">
                                        <p:cTn id="21" dur="500" fill="hold"/>
                                        <p:tgtEl>
                                          <p:spTgt spid="1048900">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48900">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48900">
                                            <p:txEl>
                                              <p:pRg st="3" end="3"/>
                                            </p:txEl>
                                          </p:spTgt>
                                        </p:tgtEl>
                                        <p:attrNameLst>
                                          <p:attrName>style.visibility</p:attrName>
                                        </p:attrNameLst>
                                      </p:cBhvr>
                                      <p:to>
                                        <p:strVal val="visible"/>
                                      </p:to>
                                    </p:set>
                                    <p:anim calcmode="lin" valueType="num">
                                      <p:cBhvr additive="base">
                                        <p:cTn id="25" dur="500" fill="hold"/>
                                        <p:tgtEl>
                                          <p:spTgt spid="104890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9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97203"/>
                                        </p:tgtEl>
                                        <p:attrNameLst>
                                          <p:attrName>style.visibility</p:attrName>
                                        </p:attrNameLst>
                                      </p:cBhvr>
                                      <p:to>
                                        <p:strVal val="visible"/>
                                      </p:to>
                                    </p:set>
                                    <p:anim calcmode="lin" valueType="num">
                                      <p:cBhvr additive="base">
                                        <p:cTn id="31" dur="500" fill="hold"/>
                                        <p:tgtEl>
                                          <p:spTgt spid="2097203"/>
                                        </p:tgtEl>
                                        <p:attrNameLst>
                                          <p:attrName>ppt_x</p:attrName>
                                        </p:attrNameLst>
                                      </p:cBhvr>
                                      <p:tavLst>
                                        <p:tav tm="0">
                                          <p:val>
                                            <p:strVal val="#ppt_x"/>
                                          </p:val>
                                        </p:tav>
                                        <p:tav tm="100000">
                                          <p:val>
                                            <p:strVal val="#ppt_x"/>
                                          </p:val>
                                        </p:tav>
                                      </p:tavLst>
                                    </p:anim>
                                    <p:anim calcmode="lin" valueType="num">
                                      <p:cBhvr additive="base">
                                        <p:cTn id="32" dur="500" fill="hold"/>
                                        <p:tgtEl>
                                          <p:spTgt spid="209720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48901">
                                            <p:bg/>
                                          </p:spTgt>
                                        </p:tgtEl>
                                        <p:attrNameLst>
                                          <p:attrName>style.visibility</p:attrName>
                                        </p:attrNameLst>
                                      </p:cBhvr>
                                      <p:to>
                                        <p:strVal val="visible"/>
                                      </p:to>
                                    </p:set>
                                    <p:anim calcmode="lin" valueType="num">
                                      <p:cBhvr additive="base">
                                        <p:cTn id="37" dur="500" fill="hold"/>
                                        <p:tgtEl>
                                          <p:spTgt spid="1048901">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1048901">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48901">
                                            <p:txEl>
                                              <p:pRg st="0" end="0"/>
                                            </p:txEl>
                                          </p:spTgt>
                                        </p:tgtEl>
                                        <p:attrNameLst>
                                          <p:attrName>style.visibility</p:attrName>
                                        </p:attrNameLst>
                                      </p:cBhvr>
                                      <p:to>
                                        <p:strVal val="visible"/>
                                      </p:to>
                                    </p:set>
                                    <p:anim calcmode="lin" valueType="num">
                                      <p:cBhvr additive="base">
                                        <p:cTn id="41" dur="500" fill="hold"/>
                                        <p:tgtEl>
                                          <p:spTgt spid="104890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48901">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48901">
                                            <p:txEl>
                                              <p:pRg st="1" end="1"/>
                                            </p:txEl>
                                          </p:spTgt>
                                        </p:tgtEl>
                                        <p:attrNameLst>
                                          <p:attrName>style.visibility</p:attrName>
                                        </p:attrNameLst>
                                      </p:cBhvr>
                                      <p:to>
                                        <p:strVal val="visible"/>
                                      </p:to>
                                    </p:set>
                                    <p:anim calcmode="lin" valueType="num">
                                      <p:cBhvr additive="base">
                                        <p:cTn id="45" dur="500" fill="hold"/>
                                        <p:tgtEl>
                                          <p:spTgt spid="1048901">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4890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0" grpId="0" build="allAtOnce"/>
      <p:bldP spid="1048901" grpId="0" build="allAtOnce"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2" name="Content Placeholder 2"/>
          <p:cNvSpPr>
            <a:spLocks noGrp="1"/>
          </p:cNvSpPr>
          <p:nvPr>
            <p:ph idx="1"/>
          </p:nvPr>
        </p:nvSpPr>
        <p:spPr>
          <a:xfrm>
            <a:off x="688074" y="1434572"/>
            <a:ext cx="10515600" cy="4351338"/>
          </a:xfrm>
        </p:spPr>
        <p:txBody>
          <a:bodyPr>
            <a:normAutofit fontScale="86071" lnSpcReduction="20000"/>
          </a:bodyPr>
          <a:lstStyle/>
          <a:p>
            <a:r>
              <a:rPr lang="en-US" dirty="0">
                <a:latin typeface="Cambria" panose="02040503050406030204" pitchFamily="18" charset="0"/>
              </a:rPr>
              <a:t>Rotational mechanical systems move about a fixed axis. </a:t>
            </a:r>
            <a:endParaRPr lang="en-US" dirty="0" smtClean="0">
              <a:latin typeface="Cambria" panose="02040503050406030204" pitchFamily="18" charset="0"/>
            </a:endParaRPr>
          </a:p>
          <a:p>
            <a:pPr marL="0" indent="0">
              <a:buNone/>
            </a:pPr>
            <a:endParaRPr lang="en-US" dirty="0" smtClean="0">
              <a:latin typeface="Cambria" panose="02040503050406030204" pitchFamily="18" charset="0"/>
            </a:endParaRPr>
          </a:p>
          <a:p>
            <a:pPr>
              <a:buFont typeface="Wingdings" panose="05000000000000000000" pitchFamily="2" charset="2"/>
              <a:buChar char="v"/>
            </a:pPr>
            <a:r>
              <a:rPr lang="en-US" dirty="0" smtClean="0">
                <a:latin typeface="Cambria" panose="02040503050406030204" pitchFamily="18" charset="0"/>
              </a:rPr>
              <a:t>Three </a:t>
            </a:r>
            <a:r>
              <a:rPr lang="en-US" dirty="0">
                <a:latin typeface="Cambria" panose="02040503050406030204" pitchFamily="18" charset="0"/>
              </a:rPr>
              <a:t>basic elements. </a:t>
            </a:r>
            <a:r>
              <a:rPr lang="en-US" dirty="0" smtClean="0">
                <a:latin typeface="Cambria" panose="02040503050406030204" pitchFamily="18" charset="0"/>
              </a:rPr>
              <a:t> </a:t>
            </a:r>
          </a:p>
          <a:p>
            <a:pPr>
              <a:buFont typeface="Wingdings" panose="05000000000000000000" pitchFamily="2" charset="2"/>
              <a:buChar char="q"/>
            </a:pPr>
            <a:r>
              <a:rPr lang="en-US" b="1" dirty="0" smtClean="0">
                <a:solidFill>
                  <a:srgbClr val="7030A0"/>
                </a:solidFill>
                <a:latin typeface="Cambria" panose="02040503050406030204" pitchFamily="18" charset="0"/>
              </a:rPr>
              <a:t>Moment </a:t>
            </a:r>
            <a:r>
              <a:rPr lang="en-US" b="1" dirty="0">
                <a:solidFill>
                  <a:srgbClr val="7030A0"/>
                </a:solidFill>
                <a:latin typeface="Cambria" panose="02040503050406030204" pitchFamily="18" charset="0"/>
              </a:rPr>
              <a:t>of inertia, </a:t>
            </a:r>
          </a:p>
          <a:p>
            <a:pPr>
              <a:buFont typeface="Wingdings" panose="05000000000000000000" pitchFamily="2" charset="2"/>
              <a:buChar char="q"/>
            </a:pPr>
            <a:r>
              <a:rPr lang="en-US" b="1" dirty="0" smtClean="0">
                <a:solidFill>
                  <a:srgbClr val="7030A0"/>
                </a:solidFill>
                <a:latin typeface="Cambria" panose="02040503050406030204" pitchFamily="18" charset="0"/>
              </a:rPr>
              <a:t>Torsional </a:t>
            </a:r>
            <a:r>
              <a:rPr lang="en-US" b="1" dirty="0">
                <a:solidFill>
                  <a:srgbClr val="7030A0"/>
                </a:solidFill>
                <a:latin typeface="Cambria" panose="02040503050406030204" pitchFamily="18" charset="0"/>
              </a:rPr>
              <a:t>spring </a:t>
            </a:r>
          </a:p>
          <a:p>
            <a:pPr>
              <a:buFont typeface="Wingdings" panose="05000000000000000000" pitchFamily="2" charset="2"/>
              <a:buChar char="q"/>
            </a:pPr>
            <a:r>
              <a:rPr lang="en-US" b="1" dirty="0" smtClean="0">
                <a:solidFill>
                  <a:srgbClr val="7030A0"/>
                </a:solidFill>
                <a:latin typeface="Cambria" panose="02040503050406030204" pitchFamily="18" charset="0"/>
              </a:rPr>
              <a:t>Dashpot.</a:t>
            </a:r>
          </a:p>
          <a:p>
            <a:pPr>
              <a:buFont typeface="Wingdings" panose="05000000000000000000" pitchFamily="2" charset="2"/>
              <a:buChar char="q"/>
            </a:pPr>
            <a:endParaRPr lang="en-US" b="1" dirty="0">
              <a:solidFill>
                <a:srgbClr val="7030A0"/>
              </a:solidFill>
              <a:latin typeface="Cambria" panose="02040503050406030204" pitchFamily="18" charset="0"/>
            </a:endParaRPr>
          </a:p>
          <a:p>
            <a:pPr marL="0" indent="0" algn="just">
              <a:buNone/>
            </a:pPr>
            <a:endParaRPr lang="en-US" dirty="0" smtClean="0">
              <a:solidFill>
                <a:srgbClr val="FF0000"/>
              </a:solidFill>
              <a:latin typeface="Cambria" panose="02040503050406030204" pitchFamily="18" charset="0"/>
            </a:endParaRPr>
          </a:p>
          <a:p>
            <a:pPr marL="0" indent="0" algn="just">
              <a:buNone/>
            </a:pPr>
            <a:r>
              <a:rPr lang="en-US" dirty="0" smtClean="0">
                <a:solidFill>
                  <a:srgbClr val="FF0000"/>
                </a:solidFill>
                <a:latin typeface="Cambria" panose="02040503050406030204" pitchFamily="18" charset="0"/>
              </a:rPr>
              <a:t>If </a:t>
            </a:r>
            <a:r>
              <a:rPr lang="en-US" dirty="0">
                <a:solidFill>
                  <a:srgbClr val="FF0000"/>
                </a:solidFill>
                <a:latin typeface="Cambria" panose="02040503050406030204" pitchFamily="18" charset="0"/>
              </a:rPr>
              <a:t>a</a:t>
            </a:r>
            <a:r>
              <a:rPr lang="en-US" b="1" dirty="0">
                <a:solidFill>
                  <a:srgbClr val="FF0000"/>
                </a:solidFill>
                <a:latin typeface="Cambria" panose="02040503050406030204" pitchFamily="18" charset="0"/>
              </a:rPr>
              <a:t> torque </a:t>
            </a:r>
            <a:r>
              <a:rPr lang="en-US" dirty="0">
                <a:solidFill>
                  <a:srgbClr val="FF0000"/>
                </a:solidFill>
                <a:latin typeface="Cambria" panose="02040503050406030204" pitchFamily="18" charset="0"/>
              </a:rPr>
              <a:t>is applied to a rotational mechanical system, then it is opposed by opposing torques due to moment of inertia, elasticity and friction of the system. Since the applied torque and the opposing torques are in opposite directions, the algebraic sum of torques acting on the system is zero.</a:t>
            </a:r>
            <a:endParaRPr lang="en-US" b="1" dirty="0">
              <a:solidFill>
                <a:srgbClr val="FF0000"/>
              </a:solidFill>
              <a:latin typeface="Cambria" panose="02040503050406030204" pitchFamily="18" charset="0"/>
            </a:endParaRPr>
          </a:p>
        </p:txBody>
      </p:sp>
      <p:sp>
        <p:nvSpPr>
          <p:cNvPr id="1048903" name="Date Placeholder 3"/>
          <p:cNvSpPr>
            <a:spLocks noGrp="1"/>
          </p:cNvSpPr>
          <p:nvPr>
            <p:ph type="dt" sz="half" idx="10"/>
          </p:nvPr>
        </p:nvSpPr>
        <p:spPr/>
        <p:txBody>
          <a:bodyPr/>
          <a:lstStyle/>
          <a:p>
            <a:fld id="{D996A1E0-8128-4D22-A2EB-54EA528AC079}" type="datetime1">
              <a:rPr lang="en-US" smtClean="0"/>
              <a:pPr/>
              <a:t>8/17/2022</a:t>
            </a:fld>
            <a:endParaRPr lang="en-US"/>
          </a:p>
        </p:txBody>
      </p:sp>
      <p:sp>
        <p:nvSpPr>
          <p:cNvPr id="1048904" name="Footer Placeholder 4"/>
          <p:cNvSpPr>
            <a:spLocks noGrp="1"/>
          </p:cNvSpPr>
          <p:nvPr>
            <p:ph type="ftr" sz="quarter" idx="11"/>
          </p:nvPr>
        </p:nvSpPr>
        <p:spPr/>
        <p:txBody>
          <a:bodyPr/>
          <a:lstStyle/>
          <a:p>
            <a:r>
              <a:rPr lang="en-US" smtClean="0"/>
              <a:t>Unit-1/CS/SYBTECH/MITWPU/SRG</a:t>
            </a:r>
            <a:endParaRPr lang="en-US"/>
          </a:p>
        </p:txBody>
      </p:sp>
      <p:sp>
        <p:nvSpPr>
          <p:cNvPr id="1048905" name="Title 1"/>
          <p:cNvSpPr txBox="1"/>
          <p:nvPr/>
        </p:nvSpPr>
        <p:spPr>
          <a:xfrm>
            <a:off x="688074" y="451335"/>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US" sz="2800" b="1" dirty="0" smtClean="0">
              <a:solidFill>
                <a:srgbClr val="00B050"/>
              </a:solidFill>
              <a:latin typeface="Cambria" panose="02040503050406030204" pitchFamily="18" charset="0"/>
            </a:endParaRPr>
          </a:p>
          <a:p>
            <a:endParaRPr lang="en-US" sz="2800" b="1" dirty="0" smtClean="0">
              <a:solidFill>
                <a:srgbClr val="00B050"/>
              </a:solidFill>
              <a:latin typeface="Cambria" panose="02040503050406030204" pitchFamily="18" charset="0"/>
            </a:endParaRPr>
          </a:p>
          <a:p>
            <a:r>
              <a:rPr lang="en-US" sz="2800" b="1" dirty="0" smtClean="0">
                <a:solidFill>
                  <a:srgbClr val="00B050"/>
                </a:solidFill>
                <a:latin typeface="Cambria" panose="02040503050406030204" pitchFamily="18" charset="0"/>
              </a:rPr>
              <a:t>Modeling </a:t>
            </a:r>
            <a:r>
              <a:rPr lang="en-US" sz="2800" b="1" dirty="0">
                <a:solidFill>
                  <a:srgbClr val="00B050"/>
                </a:solidFill>
                <a:latin typeface="Cambria" panose="02040503050406030204" pitchFamily="18" charset="0"/>
              </a:rPr>
              <a:t>of Rotational Mechanical Systems</a:t>
            </a:r>
          </a:p>
          <a:p>
            <a:endParaRPr lang="en-US" sz="2800" b="1" dirty="0">
              <a:solidFill>
                <a:srgbClr val="00B050"/>
              </a:solidFill>
              <a:latin typeface="Cambria" panose="02040503050406030204" pitchFamily="18" charset="0"/>
            </a:endParaRPr>
          </a:p>
          <a:p>
            <a:endParaRPr lang="en-US" sz="2800" dirty="0">
              <a:solidFill>
                <a:srgbClr val="FF0000"/>
              </a:solidFill>
              <a:latin typeface="Cambria" panose="02040503050406030204" pitchFamily="18" charset="0"/>
            </a:endParaRPr>
          </a:p>
        </p:txBody>
      </p:sp>
      <p:pic>
        <p:nvPicPr>
          <p:cNvPr id="2097204" name="Picture 6"/>
          <p:cNvPicPr>
            <a:picLocks noChangeAspect="1"/>
          </p:cNvPicPr>
          <p:nvPr/>
        </p:nvPicPr>
        <p:blipFill>
          <a:blip r:embed="rId2" cstate="print"/>
          <a:stretch>
            <a:fillRect/>
          </a:stretch>
        </p:blipFill>
        <p:spPr>
          <a:xfrm>
            <a:off x="4885898" y="2076017"/>
            <a:ext cx="2713242" cy="2265770"/>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Content Placeholder 2"/>
          <p:cNvSpPr>
            <a:spLocks noGrp="1"/>
          </p:cNvSpPr>
          <p:nvPr>
            <p:ph sz="quarter" idx="1"/>
          </p:nvPr>
        </p:nvSpPr>
        <p:spPr>
          <a:xfrm>
            <a:off x="2438400" y="1143000"/>
            <a:ext cx="7772400" cy="4876800"/>
          </a:xfrm>
        </p:spPr>
        <p:txBody>
          <a:bodyPr/>
          <a:lstStyle/>
          <a:p>
            <a:r>
              <a:rPr lang="en-US" dirty="0" smtClean="0"/>
              <a:t>When number of elements or components are connected in a sequence to perform a specific function, the group thus formed is called a system</a:t>
            </a:r>
          </a:p>
          <a:p>
            <a:endParaRPr lang="en-US" dirty="0"/>
          </a:p>
        </p:txBody>
      </p:sp>
      <p:sp>
        <p:nvSpPr>
          <p:cNvPr id="1048639" name="Date Placeholder 3"/>
          <p:cNvSpPr>
            <a:spLocks noGrp="1"/>
          </p:cNvSpPr>
          <p:nvPr>
            <p:ph type="dt" sz="half" idx="10"/>
          </p:nvPr>
        </p:nvSpPr>
        <p:spPr/>
        <p:txBody>
          <a:bodyPr/>
          <a:lstStyle/>
          <a:p>
            <a:fld id="{818EA48D-47D8-4A8E-99E6-CD7DB6BEF169}" type="datetime1">
              <a:rPr lang="en-US" smtClean="0"/>
              <a:pPr/>
              <a:t>8/17/2022</a:t>
            </a:fld>
            <a:endParaRPr lang="en-US"/>
          </a:p>
        </p:txBody>
      </p:sp>
      <p:sp>
        <p:nvSpPr>
          <p:cNvPr id="1048640" name="Footer Placeholder 5"/>
          <p:cNvSpPr>
            <a:spLocks noGrp="1"/>
          </p:cNvSpPr>
          <p:nvPr>
            <p:ph type="ftr" sz="quarter" idx="11"/>
          </p:nvPr>
        </p:nvSpPr>
        <p:spPr/>
        <p:txBody>
          <a:bodyPr/>
          <a:lstStyle/>
          <a:p>
            <a:r>
              <a:rPr lang="en-IN" smtClean="0"/>
              <a:t>Unit-1/CS/SYBTECH/MITWPU/SRG</a:t>
            </a:r>
            <a:endParaRPr lang="en-US"/>
          </a:p>
        </p:txBody>
      </p:sp>
      <p:grpSp>
        <p:nvGrpSpPr>
          <p:cNvPr id="151" name="Group 13"/>
          <p:cNvGrpSpPr/>
          <p:nvPr/>
        </p:nvGrpSpPr>
        <p:grpSpPr>
          <a:xfrm>
            <a:off x="3810000" y="2743200"/>
            <a:ext cx="4800600" cy="1371600"/>
            <a:chOff x="2362200" y="2743200"/>
            <a:chExt cx="4800600" cy="1371600"/>
          </a:xfrm>
        </p:grpSpPr>
        <p:sp>
          <p:nvSpPr>
            <p:cNvPr id="1048641" name="Rectangle 6"/>
            <p:cNvSpPr/>
            <p:nvPr/>
          </p:nvSpPr>
          <p:spPr>
            <a:xfrm>
              <a:off x="3581400" y="2743200"/>
              <a:ext cx="2362200" cy="1371600"/>
            </a:xfrm>
            <a:prstGeom prst="rect">
              <a:avLst/>
            </a:prstGeom>
            <a:ln w="57150">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Times New Roman" pitchFamily="18" charset="0"/>
                  <a:cs typeface="Times New Roman" pitchFamily="18" charset="0"/>
                </a:rPr>
                <a:t>SYSTEM</a:t>
              </a:r>
            </a:p>
          </p:txBody>
        </p:sp>
        <p:cxnSp>
          <p:nvCxnSpPr>
            <p:cNvPr id="3145728" name="Straight Arrow Connector 8"/>
            <p:cNvCxnSpPr>
              <a:cxnSpLocks/>
              <a:endCxn id="1048641" idx="1"/>
            </p:cNvCxnSpPr>
            <p:nvPr/>
          </p:nvCxnSpPr>
          <p:spPr>
            <a:xfrm>
              <a:off x="2362200" y="3429000"/>
              <a:ext cx="12192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145729" name="Straight Arrow Connector 10"/>
            <p:cNvCxnSpPr>
              <a:cxnSpLocks/>
            </p:cNvCxnSpPr>
            <p:nvPr/>
          </p:nvCxnSpPr>
          <p:spPr>
            <a:xfrm>
              <a:off x="5943600" y="3503612"/>
              <a:ext cx="1219200"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48642" name="TextBox 11"/>
            <p:cNvSpPr txBox="1"/>
            <p:nvPr/>
          </p:nvSpPr>
          <p:spPr>
            <a:xfrm>
              <a:off x="2362200" y="3733800"/>
              <a:ext cx="685800" cy="369332"/>
            </a:xfrm>
            <a:prstGeom prst="rect">
              <a:avLst/>
            </a:prstGeom>
            <a:noFill/>
          </p:spPr>
          <p:txBody>
            <a:bodyPr wrap="square" rtlCol="0">
              <a:spAutoFit/>
            </a:bodyPr>
            <a:lstStyle/>
            <a:p>
              <a:r>
                <a:rPr lang="en-US" dirty="0"/>
                <a:t>R (t)</a:t>
              </a:r>
            </a:p>
          </p:txBody>
        </p:sp>
        <p:sp>
          <p:nvSpPr>
            <p:cNvPr id="1048643" name="TextBox 12"/>
            <p:cNvSpPr txBox="1"/>
            <p:nvPr/>
          </p:nvSpPr>
          <p:spPr>
            <a:xfrm>
              <a:off x="6096000" y="3733800"/>
              <a:ext cx="685800" cy="369332"/>
            </a:xfrm>
            <a:prstGeom prst="rect">
              <a:avLst/>
            </a:prstGeom>
            <a:noFill/>
          </p:spPr>
          <p:txBody>
            <a:bodyPr wrap="square" rtlCol="0">
              <a:spAutoFit/>
            </a:bodyPr>
            <a:lstStyle/>
            <a:p>
              <a:r>
                <a:rPr lang="en-US" dirty="0"/>
                <a:t>C (t)</a:t>
              </a:r>
            </a:p>
          </p:txBody>
        </p:sp>
      </p:grpSp>
      <p:pic>
        <p:nvPicPr>
          <p:cNvPr id="2097156" name="Picture 7"/>
          <p:cNvPicPr>
            <a:picLocks noChangeAspect="1"/>
          </p:cNvPicPr>
          <p:nvPr/>
        </p:nvPicPr>
        <p:blipFill>
          <a:blip r:embed="rId2" cstate="print"/>
          <a:stretch>
            <a:fillRect/>
          </a:stretch>
        </p:blipFill>
        <p:spPr>
          <a:xfrm>
            <a:off x="2667000" y="4343400"/>
            <a:ext cx="7315200" cy="1371600"/>
          </a:xfrm>
          <a:prstGeom prst="rect">
            <a:avLst/>
          </a:prstGeom>
        </p:spPr>
      </p:pic>
      <p:sp>
        <p:nvSpPr>
          <p:cNvPr id="1048644" name="Title 1"/>
          <p:cNvSpPr txBox="1"/>
          <p:nvPr/>
        </p:nvSpPr>
        <p:spPr>
          <a:xfrm>
            <a:off x="838200" y="205062"/>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System</a:t>
            </a: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48638">
                                            <p:txEl>
                                              <p:pRg st="0" end="0"/>
                                            </p:txEl>
                                          </p:spTgt>
                                        </p:tgtEl>
                                        <p:attrNameLst>
                                          <p:attrName>style.visibility</p:attrName>
                                        </p:attrNameLst>
                                      </p:cBhvr>
                                      <p:to>
                                        <p:strVal val="visible"/>
                                      </p:to>
                                    </p:set>
                                    <p:animEffect transition="in" filter="wipe(down)">
                                      <p:cBhvr>
                                        <p:cTn id="7" dur="500"/>
                                        <p:tgtEl>
                                          <p:spTgt spid="10486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 calcmode="lin" valueType="num">
                                      <p:cBhvr additive="base">
                                        <p:cTn id="12" dur="500" fill="hold"/>
                                        <p:tgtEl>
                                          <p:spTgt spid="151"/>
                                        </p:tgtEl>
                                        <p:attrNameLst>
                                          <p:attrName>ppt_x</p:attrName>
                                        </p:attrNameLst>
                                      </p:cBhvr>
                                      <p:tavLst>
                                        <p:tav tm="0">
                                          <p:val>
                                            <p:strVal val="#ppt_x"/>
                                          </p:val>
                                        </p:tav>
                                        <p:tav tm="100000">
                                          <p:val>
                                            <p:strVal val="#ppt_x"/>
                                          </p:val>
                                        </p:tav>
                                      </p:tavLst>
                                    </p:anim>
                                    <p:anim calcmode="lin" valueType="num">
                                      <p:cBhvr additive="base">
                                        <p:cTn id="13"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97156"/>
                                        </p:tgtEl>
                                        <p:attrNameLst>
                                          <p:attrName>style.visibility</p:attrName>
                                        </p:attrNameLst>
                                      </p:cBhvr>
                                      <p:to>
                                        <p:strVal val="visible"/>
                                      </p:to>
                                    </p:set>
                                    <p:anim calcmode="lin" valueType="num">
                                      <p:cBhvr additive="base">
                                        <p:cTn id="18" dur="500" fill="hold"/>
                                        <p:tgtEl>
                                          <p:spTgt spid="2097156"/>
                                        </p:tgtEl>
                                        <p:attrNameLst>
                                          <p:attrName>ppt_x</p:attrName>
                                        </p:attrNameLst>
                                      </p:cBhvr>
                                      <p:tavLst>
                                        <p:tav tm="0">
                                          <p:val>
                                            <p:strVal val="#ppt_x"/>
                                          </p:val>
                                        </p:tav>
                                        <p:tav tm="100000">
                                          <p:val>
                                            <p:strVal val="#ppt_x"/>
                                          </p:val>
                                        </p:tav>
                                      </p:tavLst>
                                    </p:anim>
                                    <p:anim calcmode="lin" valueType="num">
                                      <p:cBhvr additive="base">
                                        <p:cTn id="19" dur="500" fill="hold"/>
                                        <p:tgtEl>
                                          <p:spTgt spid="2097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6" name="Date Placeholder 3"/>
          <p:cNvSpPr>
            <a:spLocks noGrp="1"/>
          </p:cNvSpPr>
          <p:nvPr>
            <p:ph type="dt" sz="half" idx="10"/>
          </p:nvPr>
        </p:nvSpPr>
        <p:spPr/>
        <p:txBody>
          <a:bodyPr/>
          <a:lstStyle/>
          <a:p>
            <a:fld id="{4D95AEB8-EA98-4E98-A07F-CF35BA77C5FA}" type="datetime1">
              <a:rPr lang="en-US" smtClean="0"/>
              <a:pPr/>
              <a:t>8/17/2022</a:t>
            </a:fld>
            <a:endParaRPr lang="en-US"/>
          </a:p>
        </p:txBody>
      </p:sp>
      <p:sp>
        <p:nvSpPr>
          <p:cNvPr id="1048907" name="Footer Placeholder 4"/>
          <p:cNvSpPr>
            <a:spLocks noGrp="1"/>
          </p:cNvSpPr>
          <p:nvPr>
            <p:ph type="ftr" sz="quarter" idx="11"/>
          </p:nvPr>
        </p:nvSpPr>
        <p:spPr/>
        <p:txBody>
          <a:bodyPr/>
          <a:lstStyle/>
          <a:p>
            <a:r>
              <a:rPr lang="en-US" smtClean="0"/>
              <a:t>Unit-1/CS/SYBTECH/MITWPU/SRG</a:t>
            </a:r>
            <a:endParaRPr lang="en-US"/>
          </a:p>
        </p:txBody>
      </p:sp>
      <p:sp>
        <p:nvSpPr>
          <p:cNvPr id="1048908" name="Title 1"/>
          <p:cNvSpPr txBox="1"/>
          <p:nvPr/>
        </p:nvSpPr>
        <p:spPr>
          <a:xfrm>
            <a:off x="838200" y="229632"/>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fontScale="84444"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US" sz="3600" b="1" dirty="0" smtClean="0">
              <a:solidFill>
                <a:srgbClr val="00B050"/>
              </a:solidFill>
              <a:latin typeface="Cambria" panose="02040503050406030204" pitchFamily="18" charset="0"/>
            </a:endParaRPr>
          </a:p>
          <a:p>
            <a:r>
              <a:rPr lang="en-US" sz="3600" b="1" dirty="0" smtClean="0">
                <a:solidFill>
                  <a:srgbClr val="00B050"/>
                </a:solidFill>
                <a:latin typeface="Cambria" panose="02040503050406030204" pitchFamily="18" charset="0"/>
              </a:rPr>
              <a:t>Rotational Systems</a:t>
            </a:r>
            <a:endParaRPr lang="en-US" sz="3600" b="1" dirty="0">
              <a:solidFill>
                <a:srgbClr val="00B050"/>
              </a:solidFill>
              <a:latin typeface="Cambria" panose="02040503050406030204" pitchFamily="18" charset="0"/>
            </a:endParaRPr>
          </a:p>
          <a:p>
            <a:endParaRPr lang="en-US" sz="4000" dirty="0">
              <a:solidFill>
                <a:srgbClr val="FF0000"/>
              </a:solidFill>
              <a:latin typeface="Cambria" panose="02040503050406030204" pitchFamily="18" charset="0"/>
            </a:endParaRPr>
          </a:p>
        </p:txBody>
      </p:sp>
      <p:sp>
        <p:nvSpPr>
          <p:cNvPr id="1048909" name="TextBox 6"/>
          <p:cNvSpPr txBox="1"/>
          <p:nvPr/>
        </p:nvSpPr>
        <p:spPr>
          <a:xfrm>
            <a:off x="769961" y="1205381"/>
            <a:ext cx="2879677" cy="830997"/>
          </a:xfrm>
          <a:prstGeom prst="rect">
            <a:avLst/>
          </a:prstGeom>
          <a:noFill/>
        </p:spPr>
        <p:txBody>
          <a:bodyPr wrap="square" rtlCol="0">
            <a:spAutoFit/>
          </a:bodyPr>
          <a:lstStyle/>
          <a:p>
            <a:r>
              <a:rPr lang="en-US" sz="2400" b="1" dirty="0">
                <a:solidFill>
                  <a:srgbClr val="7030A0"/>
                </a:solidFill>
                <a:latin typeface="Cambria" panose="02040503050406030204" pitchFamily="18" charset="0"/>
              </a:rPr>
              <a:t>Moment of Inertia</a:t>
            </a:r>
          </a:p>
          <a:p>
            <a:endParaRPr lang="en-US" sz="2400" b="1" dirty="0">
              <a:solidFill>
                <a:srgbClr val="7030A0"/>
              </a:solidFill>
              <a:latin typeface="Cambria" panose="02040503050406030204" pitchFamily="18" charset="0"/>
            </a:endParaRPr>
          </a:p>
        </p:txBody>
      </p:sp>
      <p:sp>
        <p:nvSpPr>
          <p:cNvPr id="1048910" name="TextBox 7"/>
          <p:cNvSpPr txBox="1"/>
          <p:nvPr/>
        </p:nvSpPr>
        <p:spPr>
          <a:xfrm>
            <a:off x="4476465" y="1205381"/>
            <a:ext cx="2893325" cy="738664"/>
          </a:xfrm>
          <a:prstGeom prst="rect">
            <a:avLst/>
          </a:prstGeom>
          <a:noFill/>
        </p:spPr>
        <p:txBody>
          <a:bodyPr wrap="square" rtlCol="0">
            <a:spAutoFit/>
          </a:bodyPr>
          <a:lstStyle/>
          <a:p>
            <a:r>
              <a:rPr lang="en-US" sz="2400" b="1" dirty="0">
                <a:solidFill>
                  <a:srgbClr val="7030A0"/>
                </a:solidFill>
                <a:latin typeface="Cambria" panose="02040503050406030204" pitchFamily="18" charset="0"/>
              </a:rPr>
              <a:t>Torsional</a:t>
            </a:r>
            <a:r>
              <a:rPr lang="en-US" dirty="0"/>
              <a:t> </a:t>
            </a:r>
            <a:r>
              <a:rPr lang="en-US" sz="2400" b="1" dirty="0">
                <a:solidFill>
                  <a:srgbClr val="7030A0"/>
                </a:solidFill>
                <a:latin typeface="Cambria" panose="02040503050406030204" pitchFamily="18" charset="0"/>
              </a:rPr>
              <a:t>Spring</a:t>
            </a:r>
          </a:p>
          <a:p>
            <a:endParaRPr lang="en-US" dirty="0"/>
          </a:p>
        </p:txBody>
      </p:sp>
      <p:sp>
        <p:nvSpPr>
          <p:cNvPr id="1048911" name="TextBox 8"/>
          <p:cNvSpPr txBox="1"/>
          <p:nvPr/>
        </p:nvSpPr>
        <p:spPr>
          <a:xfrm>
            <a:off x="8789589" y="1205381"/>
            <a:ext cx="3302758" cy="738664"/>
          </a:xfrm>
          <a:prstGeom prst="rect">
            <a:avLst/>
          </a:prstGeom>
          <a:noFill/>
        </p:spPr>
        <p:txBody>
          <a:bodyPr wrap="square" rtlCol="0">
            <a:spAutoFit/>
          </a:bodyPr>
          <a:lstStyle/>
          <a:p>
            <a:r>
              <a:rPr lang="en-US" sz="2400" b="1" dirty="0">
                <a:solidFill>
                  <a:srgbClr val="7030A0"/>
                </a:solidFill>
                <a:latin typeface="Cambria" panose="02040503050406030204" pitchFamily="18" charset="0"/>
              </a:rPr>
              <a:t>Dashpot</a:t>
            </a:r>
          </a:p>
          <a:p>
            <a:endParaRPr lang="en-US" dirty="0"/>
          </a:p>
        </p:txBody>
      </p:sp>
      <p:pic>
        <p:nvPicPr>
          <p:cNvPr id="2097205" name="Picture 2" descr="Moment of Inertia"/>
          <p:cNvPicPr>
            <a:picLocks noChangeAspect="1" noChangeArrowheads="1"/>
          </p:cNvPicPr>
          <p:nvPr/>
        </p:nvPicPr>
        <p:blipFill>
          <a:blip r:embed="rId3" cstate="print"/>
          <a:srcRect/>
          <a:stretch>
            <a:fillRect/>
          </a:stretch>
        </p:blipFill>
        <p:spPr bwMode="auto">
          <a:xfrm>
            <a:off x="906441" y="1625065"/>
            <a:ext cx="2571750" cy="1876426"/>
          </a:xfrm>
          <a:prstGeom prst="rect">
            <a:avLst/>
          </a:prstGeom>
          <a:noFill/>
        </p:spPr>
      </p:pic>
      <p:pic>
        <p:nvPicPr>
          <p:cNvPr id="2097206" name="Picture 6" descr="Torsional Spring"/>
          <p:cNvPicPr>
            <a:picLocks noChangeAspect="1" noChangeArrowheads="1"/>
          </p:cNvPicPr>
          <p:nvPr/>
        </p:nvPicPr>
        <p:blipFill>
          <a:blip r:embed="rId4" cstate="print"/>
          <a:srcRect/>
          <a:stretch>
            <a:fillRect/>
          </a:stretch>
        </p:blipFill>
        <p:spPr bwMode="auto">
          <a:xfrm>
            <a:off x="4274593" y="1620879"/>
            <a:ext cx="3152775" cy="2124076"/>
          </a:xfrm>
          <a:prstGeom prst="rect">
            <a:avLst/>
          </a:prstGeom>
          <a:noFill/>
        </p:spPr>
      </p:pic>
      <p:pic>
        <p:nvPicPr>
          <p:cNvPr id="2097207" name="Picture 8" descr="Rotational Friction"/>
          <p:cNvPicPr>
            <a:picLocks noChangeAspect="1" noChangeArrowheads="1"/>
          </p:cNvPicPr>
          <p:nvPr/>
        </p:nvPicPr>
        <p:blipFill>
          <a:blip r:embed="rId5" cstate="print"/>
          <a:srcRect/>
          <a:stretch>
            <a:fillRect/>
          </a:stretch>
        </p:blipFill>
        <p:spPr bwMode="auto">
          <a:xfrm>
            <a:off x="8631642" y="1699127"/>
            <a:ext cx="2676525" cy="2152651"/>
          </a:xfrm>
          <a:prstGeom prst="rect">
            <a:avLst/>
          </a:prstGeom>
          <a:noFill/>
        </p:spPr>
      </p:pic>
      <p:pic>
        <p:nvPicPr>
          <p:cNvPr id="2097208" name="Picture 9"/>
          <p:cNvPicPr>
            <a:picLocks noChangeAspect="1"/>
          </p:cNvPicPr>
          <p:nvPr/>
        </p:nvPicPr>
        <p:blipFill>
          <a:blip r:embed="rId6" cstate="print"/>
          <a:stretch>
            <a:fillRect/>
          </a:stretch>
        </p:blipFill>
        <p:spPr>
          <a:xfrm>
            <a:off x="769961" y="3501491"/>
            <a:ext cx="2506430" cy="2494144"/>
          </a:xfrm>
          <a:prstGeom prst="rect">
            <a:avLst/>
          </a:prstGeom>
        </p:spPr>
      </p:pic>
      <p:pic>
        <p:nvPicPr>
          <p:cNvPr id="2097209" name="Picture 10"/>
          <p:cNvPicPr>
            <a:picLocks noChangeAspect="1"/>
          </p:cNvPicPr>
          <p:nvPr/>
        </p:nvPicPr>
        <p:blipFill>
          <a:blip r:embed="rId7" cstate="print"/>
          <a:stretch>
            <a:fillRect/>
          </a:stretch>
        </p:blipFill>
        <p:spPr>
          <a:xfrm>
            <a:off x="4709092" y="3602619"/>
            <a:ext cx="2830728" cy="2393016"/>
          </a:xfrm>
          <a:prstGeom prst="rect">
            <a:avLst/>
          </a:prstGeom>
        </p:spPr>
      </p:pic>
      <p:pic>
        <p:nvPicPr>
          <p:cNvPr id="2097210" name="Picture 11"/>
          <p:cNvPicPr>
            <a:picLocks noChangeAspect="1"/>
          </p:cNvPicPr>
          <p:nvPr/>
        </p:nvPicPr>
        <p:blipFill>
          <a:blip r:embed="rId8" cstate="print"/>
          <a:stretch>
            <a:fillRect/>
          </a:stretch>
        </p:blipFill>
        <p:spPr>
          <a:xfrm>
            <a:off x="8461612" y="3616130"/>
            <a:ext cx="2756586" cy="2379505"/>
          </a:xfrm>
          <a:prstGeom prst="rect">
            <a:avLst/>
          </a:prstGeom>
        </p:spPr>
      </p:pic>
      <p:cxnSp>
        <p:nvCxnSpPr>
          <p:cNvPr id="3145738" name="Straight Connector 18"/>
          <p:cNvCxnSpPr>
            <a:cxnSpLocks/>
          </p:cNvCxnSpPr>
          <p:nvPr/>
        </p:nvCxnSpPr>
        <p:spPr>
          <a:xfrm>
            <a:off x="8122482" y="1232677"/>
            <a:ext cx="30918" cy="46085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9" name="Straight Connector 22"/>
          <p:cNvCxnSpPr>
            <a:cxnSpLocks/>
          </p:cNvCxnSpPr>
          <p:nvPr/>
        </p:nvCxnSpPr>
        <p:spPr>
          <a:xfrm>
            <a:off x="3961823" y="1232677"/>
            <a:ext cx="30918" cy="46085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6" name="Date Placeholder 1"/>
          <p:cNvSpPr>
            <a:spLocks noGrp="1"/>
          </p:cNvSpPr>
          <p:nvPr>
            <p:ph type="dt" sz="half" idx="10"/>
          </p:nvPr>
        </p:nvSpPr>
        <p:spPr/>
        <p:txBody>
          <a:bodyPr/>
          <a:lstStyle/>
          <a:p>
            <a:fld id="{4D2B2BC3-9A57-4062-B69F-197D54FC9C0F}" type="datetime1">
              <a:rPr lang="en-US" smtClean="0"/>
              <a:pPr/>
              <a:t>8/17/2022</a:t>
            </a:fld>
            <a:endParaRPr lang="en-US"/>
          </a:p>
        </p:txBody>
      </p:sp>
      <p:sp>
        <p:nvSpPr>
          <p:cNvPr id="1048917" name="Footer Placeholder 2"/>
          <p:cNvSpPr>
            <a:spLocks noGrp="1"/>
          </p:cNvSpPr>
          <p:nvPr>
            <p:ph type="ftr" sz="quarter" idx="11"/>
          </p:nvPr>
        </p:nvSpPr>
        <p:spPr/>
        <p:txBody>
          <a:bodyPr/>
          <a:lstStyle/>
          <a:p>
            <a:r>
              <a:rPr lang="en-US" smtClean="0"/>
              <a:t>Unit-1/CS/SYBTECH/MITWPU/SRG</a:t>
            </a:r>
            <a:endParaRPr lang="en-US"/>
          </a:p>
        </p:txBody>
      </p:sp>
      <p:pic>
        <p:nvPicPr>
          <p:cNvPr id="2097211" name="Picture 3"/>
          <p:cNvPicPr>
            <a:picLocks noChangeAspect="1"/>
          </p:cNvPicPr>
          <p:nvPr/>
        </p:nvPicPr>
        <p:blipFill>
          <a:blip r:embed="rId2" cstate="print"/>
          <a:stretch>
            <a:fillRect/>
          </a:stretch>
        </p:blipFill>
        <p:spPr>
          <a:xfrm>
            <a:off x="1315872" y="1249966"/>
            <a:ext cx="9159601" cy="4562226"/>
          </a:xfrm>
          <a:prstGeom prst="rect">
            <a:avLst/>
          </a:prstGeom>
        </p:spPr>
      </p:pic>
      <p:sp>
        <p:nvSpPr>
          <p:cNvPr id="1048918" name="Title 1"/>
          <p:cNvSpPr txBox="1"/>
          <p:nvPr/>
        </p:nvSpPr>
        <p:spPr>
          <a:xfrm>
            <a:off x="865496" y="229632"/>
            <a:ext cx="10515600" cy="858315"/>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fontScale="90833"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US" sz="3600" b="1" dirty="0" smtClean="0">
              <a:solidFill>
                <a:srgbClr val="00B050"/>
              </a:solidFill>
              <a:latin typeface="Cambria" panose="02040503050406030204" pitchFamily="18" charset="0"/>
            </a:endParaRPr>
          </a:p>
          <a:p>
            <a:r>
              <a:rPr lang="en-US" sz="3600" b="1" dirty="0" smtClean="0">
                <a:solidFill>
                  <a:srgbClr val="00B050"/>
                </a:solidFill>
                <a:latin typeface="Cambria" panose="02040503050406030204" pitchFamily="18" charset="0"/>
              </a:rPr>
              <a:t>Comparison</a:t>
            </a:r>
            <a:endParaRPr lang="en-US" sz="3600" b="1" dirty="0">
              <a:solidFill>
                <a:srgbClr val="00B050"/>
              </a:solidFill>
              <a:latin typeface="Cambria" panose="02040503050406030204" pitchFamily="18" charset="0"/>
            </a:endParaRPr>
          </a:p>
          <a:p>
            <a:endParaRPr lang="en-US" sz="4000"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2" name="Content Placeholder 6"/>
          <p:cNvPicPr>
            <a:picLocks noGrp="1" noChangeAspect="1"/>
          </p:cNvPicPr>
          <p:nvPr>
            <p:ph idx="1"/>
          </p:nvPr>
        </p:nvPicPr>
        <p:blipFill>
          <a:blip r:embed="rId2" cstate="print"/>
          <a:stretch>
            <a:fillRect/>
          </a:stretch>
        </p:blipFill>
        <p:spPr>
          <a:xfrm>
            <a:off x="838200" y="1871300"/>
            <a:ext cx="4828895" cy="3451327"/>
          </a:xfrm>
        </p:spPr>
      </p:pic>
      <p:sp>
        <p:nvSpPr>
          <p:cNvPr id="1048919" name="Date Placeholder 3"/>
          <p:cNvSpPr>
            <a:spLocks noGrp="1"/>
          </p:cNvSpPr>
          <p:nvPr>
            <p:ph type="dt" sz="half" idx="10"/>
          </p:nvPr>
        </p:nvSpPr>
        <p:spPr/>
        <p:txBody>
          <a:bodyPr/>
          <a:lstStyle/>
          <a:p>
            <a:fld id="{A6F9F6FB-7C46-4577-A640-C24CAE012D29}" type="datetime1">
              <a:rPr lang="en-US" smtClean="0"/>
              <a:pPr/>
              <a:t>8/17/2022</a:t>
            </a:fld>
            <a:endParaRPr lang="en-US"/>
          </a:p>
        </p:txBody>
      </p:sp>
      <p:sp>
        <p:nvSpPr>
          <p:cNvPr id="1048920" name="Footer Placeholder 4"/>
          <p:cNvSpPr>
            <a:spLocks noGrp="1"/>
          </p:cNvSpPr>
          <p:nvPr>
            <p:ph type="ftr" sz="quarter" idx="11"/>
          </p:nvPr>
        </p:nvSpPr>
        <p:spPr/>
        <p:txBody>
          <a:bodyPr/>
          <a:lstStyle/>
          <a:p>
            <a:r>
              <a:rPr lang="en-US" smtClean="0"/>
              <a:t>Unit-1/CS/SYBTECH/MITWPU/SRG</a:t>
            </a:r>
            <a:endParaRPr lang="en-US"/>
          </a:p>
        </p:txBody>
      </p:sp>
      <p:sp>
        <p:nvSpPr>
          <p:cNvPr id="1048921" name="Title 1"/>
          <p:cNvSpPr txBox="1"/>
          <p:nvPr/>
        </p:nvSpPr>
        <p:spPr>
          <a:xfrm>
            <a:off x="688074" y="451335"/>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Various Mechanical Systems</a:t>
            </a:r>
            <a:endParaRPr lang="en-US" sz="4000" dirty="0">
              <a:solidFill>
                <a:srgbClr val="FF0000"/>
              </a:solidFill>
              <a:latin typeface="Cambria" panose="02040503050406030204" pitchFamily="18" charset="0"/>
            </a:endParaRPr>
          </a:p>
        </p:txBody>
      </p:sp>
      <p:pic>
        <p:nvPicPr>
          <p:cNvPr id="2097213" name="Picture 7"/>
          <p:cNvPicPr>
            <a:picLocks noChangeAspect="1"/>
          </p:cNvPicPr>
          <p:nvPr/>
        </p:nvPicPr>
        <p:blipFill>
          <a:blip r:embed="rId3" cstate="print"/>
          <a:stretch>
            <a:fillRect/>
          </a:stretch>
        </p:blipFill>
        <p:spPr>
          <a:xfrm>
            <a:off x="6224755" y="1871300"/>
            <a:ext cx="5088883" cy="3451327"/>
          </a:xfrm>
          <a:prstGeom prst="rect">
            <a:avLst/>
          </a:prstGeom>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4" name="Content Placeholder 9"/>
          <p:cNvPicPr>
            <a:picLocks noGrp="1" noChangeAspect="1"/>
          </p:cNvPicPr>
          <p:nvPr>
            <p:ph idx="1"/>
          </p:nvPr>
        </p:nvPicPr>
        <p:blipFill>
          <a:blip r:embed="rId2" cstate="print"/>
          <a:stretch>
            <a:fillRect/>
          </a:stretch>
        </p:blipFill>
        <p:spPr>
          <a:xfrm>
            <a:off x="838200" y="1790947"/>
            <a:ext cx="4457700" cy="3926380"/>
          </a:xfrm>
        </p:spPr>
      </p:pic>
      <p:sp>
        <p:nvSpPr>
          <p:cNvPr id="1048922" name="Date Placeholder 3"/>
          <p:cNvSpPr>
            <a:spLocks noGrp="1"/>
          </p:cNvSpPr>
          <p:nvPr>
            <p:ph type="dt" sz="half" idx="10"/>
          </p:nvPr>
        </p:nvSpPr>
        <p:spPr/>
        <p:txBody>
          <a:bodyPr/>
          <a:lstStyle/>
          <a:p>
            <a:fld id="{06FFA2A4-BF62-4179-8573-0E740890D98B}" type="datetime1">
              <a:rPr lang="en-US" smtClean="0"/>
              <a:pPr/>
              <a:t>8/17/2022</a:t>
            </a:fld>
            <a:endParaRPr lang="en-US"/>
          </a:p>
        </p:txBody>
      </p:sp>
      <p:sp>
        <p:nvSpPr>
          <p:cNvPr id="1048923" name="Footer Placeholder 4"/>
          <p:cNvSpPr>
            <a:spLocks noGrp="1"/>
          </p:cNvSpPr>
          <p:nvPr>
            <p:ph type="ftr" sz="quarter" idx="11"/>
          </p:nvPr>
        </p:nvSpPr>
        <p:spPr/>
        <p:txBody>
          <a:bodyPr/>
          <a:lstStyle/>
          <a:p>
            <a:r>
              <a:rPr lang="en-US" smtClean="0"/>
              <a:t>Unit-1/CS/SYBTECH/MITWPU/SRG</a:t>
            </a:r>
            <a:endParaRPr lang="en-US"/>
          </a:p>
        </p:txBody>
      </p:sp>
      <p:sp>
        <p:nvSpPr>
          <p:cNvPr id="1048924" name="Title 1"/>
          <p:cNvSpPr txBox="1"/>
          <p:nvPr/>
        </p:nvSpPr>
        <p:spPr>
          <a:xfrm>
            <a:off x="690348" y="28983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Various Mechanical Systems</a:t>
            </a:r>
            <a:endParaRPr lang="en-US" sz="4000" dirty="0">
              <a:solidFill>
                <a:srgbClr val="FF0000"/>
              </a:solidFill>
              <a:latin typeface="Cambria" panose="02040503050406030204" pitchFamily="18" charset="0"/>
            </a:endParaRPr>
          </a:p>
        </p:txBody>
      </p:sp>
      <p:pic>
        <p:nvPicPr>
          <p:cNvPr id="2097215" name="Picture 10"/>
          <p:cNvPicPr>
            <a:picLocks noChangeAspect="1"/>
          </p:cNvPicPr>
          <p:nvPr/>
        </p:nvPicPr>
        <p:blipFill>
          <a:blip r:embed="rId3" cstate="print"/>
          <a:stretch>
            <a:fillRect/>
          </a:stretch>
        </p:blipFill>
        <p:spPr>
          <a:xfrm>
            <a:off x="5633474" y="1790947"/>
            <a:ext cx="5572474" cy="3926380"/>
          </a:xfrm>
          <a:prstGeom prst="rect">
            <a:avLst/>
          </a:prstGeom>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6" name="Content Placeholder 7"/>
          <p:cNvPicPr>
            <a:picLocks noGrp="1" noChangeAspect="1"/>
          </p:cNvPicPr>
          <p:nvPr>
            <p:ph idx="1"/>
          </p:nvPr>
        </p:nvPicPr>
        <p:blipFill>
          <a:blip r:embed="rId2" cstate="print"/>
          <a:stretch>
            <a:fillRect/>
          </a:stretch>
        </p:blipFill>
        <p:spPr>
          <a:xfrm>
            <a:off x="3302758" y="3011523"/>
            <a:ext cx="4489544" cy="2977759"/>
          </a:xfrm>
        </p:spPr>
      </p:pic>
      <p:sp>
        <p:nvSpPr>
          <p:cNvPr id="1048925" name="Date Placeholder 3"/>
          <p:cNvSpPr>
            <a:spLocks noGrp="1"/>
          </p:cNvSpPr>
          <p:nvPr>
            <p:ph type="dt" sz="half" idx="10"/>
          </p:nvPr>
        </p:nvSpPr>
        <p:spPr/>
        <p:txBody>
          <a:bodyPr/>
          <a:lstStyle/>
          <a:p>
            <a:fld id="{68CD889A-C1D0-4C74-A3FE-3C0BB14CED75}" type="datetime1">
              <a:rPr lang="en-US" smtClean="0"/>
              <a:pPr/>
              <a:t>8/17/2022</a:t>
            </a:fld>
            <a:endParaRPr lang="en-US"/>
          </a:p>
        </p:txBody>
      </p:sp>
      <p:sp>
        <p:nvSpPr>
          <p:cNvPr id="1048926" name="Footer Placeholder 4"/>
          <p:cNvSpPr>
            <a:spLocks noGrp="1"/>
          </p:cNvSpPr>
          <p:nvPr>
            <p:ph type="ftr" sz="quarter" idx="11"/>
          </p:nvPr>
        </p:nvSpPr>
        <p:spPr/>
        <p:txBody>
          <a:bodyPr/>
          <a:lstStyle/>
          <a:p>
            <a:r>
              <a:rPr lang="en-US" smtClean="0"/>
              <a:t>Unit-1/CS/SYBTECH/MITWPU/SRG</a:t>
            </a:r>
            <a:endParaRPr lang="en-US"/>
          </a:p>
        </p:txBody>
      </p:sp>
      <p:sp>
        <p:nvSpPr>
          <p:cNvPr id="1048927" name="Title 1"/>
          <p:cNvSpPr txBox="1"/>
          <p:nvPr/>
        </p:nvSpPr>
        <p:spPr>
          <a:xfrm>
            <a:off x="690348" y="28983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Problems on Mechanical Systems</a:t>
            </a:r>
            <a:endParaRPr lang="en-US" sz="4000" dirty="0">
              <a:solidFill>
                <a:srgbClr val="FF0000"/>
              </a:solidFill>
              <a:latin typeface="Cambria" panose="02040503050406030204" pitchFamily="18" charset="0"/>
            </a:endParaRPr>
          </a:p>
        </p:txBody>
      </p:sp>
      <p:sp>
        <p:nvSpPr>
          <p:cNvPr id="1048928" name="TextBox 8"/>
          <p:cNvSpPr txBox="1"/>
          <p:nvPr/>
        </p:nvSpPr>
        <p:spPr>
          <a:xfrm>
            <a:off x="690348" y="1487606"/>
            <a:ext cx="9941258" cy="830997"/>
          </a:xfrm>
          <a:prstGeom prst="rect">
            <a:avLst/>
          </a:prstGeom>
          <a:noFill/>
        </p:spPr>
        <p:txBody>
          <a:bodyPr wrap="square" rtlCol="0">
            <a:spAutoFit/>
          </a:bodyPr>
          <a:lstStyle/>
          <a:p>
            <a:r>
              <a:rPr lang="en-US" sz="2400" b="1" dirty="0" smtClean="0">
                <a:solidFill>
                  <a:srgbClr val="7030A0"/>
                </a:solidFill>
                <a:latin typeface="Cambria" panose="02040503050406030204" pitchFamily="18" charset="0"/>
              </a:rPr>
              <a:t>For the given Mechanical system, Find the Equilibrium conditions (time domain &amp; S-domain equations)</a:t>
            </a:r>
            <a:endParaRPr lang="en-US" sz="2400" b="1" dirty="0">
              <a:solidFill>
                <a:srgbClr val="7030A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9" name="Content Placeholder 2"/>
          <p:cNvSpPr>
            <a:spLocks noGrp="1"/>
          </p:cNvSpPr>
          <p:nvPr>
            <p:ph idx="1"/>
          </p:nvPr>
        </p:nvSpPr>
        <p:spPr>
          <a:xfrm>
            <a:off x="551596" y="1088646"/>
            <a:ext cx="10515600" cy="5267704"/>
          </a:xfrm>
        </p:spPr>
        <p:txBody>
          <a:bodyPr>
            <a:normAutofit fontScale="95833" lnSpcReduction="10000"/>
          </a:bodyPr>
          <a:lstStyle/>
          <a:p>
            <a:pPr marL="0" indent="0" algn="just">
              <a:lnSpc>
                <a:spcPct val="150000"/>
              </a:lnSpc>
              <a:buNone/>
            </a:pPr>
            <a:r>
              <a:rPr lang="en-US" sz="2400" dirty="0" smtClean="0">
                <a:latin typeface="Cambria" panose="02040503050406030204" pitchFamily="18" charset="0"/>
              </a:rPr>
              <a:t>In a free Body Diagram, each mass is isolated from the rest of the system and the forces acting on the mass that cause displacement, forces opposing the displacement are represented pictorially.</a:t>
            </a:r>
          </a:p>
          <a:p>
            <a:pPr algn="just">
              <a:lnSpc>
                <a:spcPct val="150000"/>
              </a:lnSpc>
              <a:buFont typeface="Wingdings" panose="05000000000000000000" pitchFamily="2" charset="2"/>
              <a:buChar char="v"/>
            </a:pPr>
            <a:r>
              <a:rPr lang="en-US" sz="2400" b="1" dirty="0" smtClean="0">
                <a:solidFill>
                  <a:srgbClr val="7030A0"/>
                </a:solidFill>
                <a:latin typeface="Cambria" panose="02040503050406030204" pitchFamily="18" charset="0"/>
              </a:rPr>
              <a:t>Procedure:</a:t>
            </a:r>
          </a:p>
          <a:p>
            <a:pPr algn="just">
              <a:lnSpc>
                <a:spcPct val="150000"/>
              </a:lnSpc>
            </a:pPr>
            <a:r>
              <a:rPr lang="en-US" sz="2400" dirty="0" smtClean="0">
                <a:latin typeface="Cambria" panose="02040503050406030204" pitchFamily="18" charset="0"/>
              </a:rPr>
              <a:t>Assume the direction of displacement of the mass as positive direction.</a:t>
            </a:r>
          </a:p>
          <a:p>
            <a:pPr algn="just">
              <a:lnSpc>
                <a:spcPct val="150000"/>
              </a:lnSpc>
            </a:pPr>
            <a:r>
              <a:rPr lang="en-US" sz="2400" dirty="0" smtClean="0">
                <a:latin typeface="Cambria" panose="02040503050406030204" pitchFamily="18" charset="0"/>
              </a:rPr>
              <a:t>Find all the forces with direction acting on mass.</a:t>
            </a:r>
          </a:p>
          <a:p>
            <a:pPr algn="just">
              <a:lnSpc>
                <a:spcPct val="150000"/>
              </a:lnSpc>
            </a:pPr>
            <a:r>
              <a:rPr lang="en-US" sz="2400" dirty="0" smtClean="0">
                <a:latin typeface="Cambria" panose="02040503050406030204" pitchFamily="18" charset="0"/>
              </a:rPr>
              <a:t>Write Differential equation by equating the sum of opposing forces.</a:t>
            </a:r>
          </a:p>
          <a:p>
            <a:pPr algn="just">
              <a:lnSpc>
                <a:spcPct val="150000"/>
              </a:lnSpc>
            </a:pPr>
            <a:r>
              <a:rPr lang="en-US" sz="2400" dirty="0" smtClean="0">
                <a:latin typeface="Cambria" panose="02040503050406030204" pitchFamily="18" charset="0"/>
              </a:rPr>
              <a:t>Using Newton’s laws of motion, express all the forces in terms of displacement or velocity of mass.</a:t>
            </a:r>
          </a:p>
          <a:p>
            <a:pPr marL="0" indent="0" algn="just">
              <a:lnSpc>
                <a:spcPct val="150000"/>
              </a:lnSpc>
              <a:buNone/>
            </a:pPr>
            <a:endParaRPr lang="en-US" sz="2400" dirty="0" smtClean="0">
              <a:latin typeface="Cambria" panose="02040503050406030204" pitchFamily="18" charset="0"/>
            </a:endParaRPr>
          </a:p>
          <a:p>
            <a:pPr algn="just">
              <a:lnSpc>
                <a:spcPct val="150000"/>
              </a:lnSpc>
            </a:pPr>
            <a:endParaRPr lang="en-US" sz="2400" dirty="0" smtClean="0">
              <a:latin typeface="Cambria" panose="02040503050406030204" pitchFamily="18" charset="0"/>
            </a:endParaRPr>
          </a:p>
          <a:p>
            <a:pPr algn="just">
              <a:lnSpc>
                <a:spcPct val="150000"/>
              </a:lnSpc>
            </a:pPr>
            <a:endParaRPr lang="en-US" sz="2400" dirty="0">
              <a:latin typeface="Cambria" panose="02040503050406030204" pitchFamily="18" charset="0"/>
            </a:endParaRPr>
          </a:p>
        </p:txBody>
      </p:sp>
      <p:sp>
        <p:nvSpPr>
          <p:cNvPr id="1048930" name="Date Placeholder 3"/>
          <p:cNvSpPr>
            <a:spLocks noGrp="1"/>
          </p:cNvSpPr>
          <p:nvPr>
            <p:ph type="dt" sz="half" idx="10"/>
          </p:nvPr>
        </p:nvSpPr>
        <p:spPr/>
        <p:txBody>
          <a:bodyPr/>
          <a:lstStyle/>
          <a:p>
            <a:fld id="{CD6ADB29-E26D-4A89-BE40-B73033054DD2}" type="datetime1">
              <a:rPr lang="en-US" smtClean="0"/>
              <a:pPr/>
              <a:t>8/17/2022</a:t>
            </a:fld>
            <a:endParaRPr lang="en-US"/>
          </a:p>
        </p:txBody>
      </p:sp>
      <p:sp>
        <p:nvSpPr>
          <p:cNvPr id="1048931" name="Footer Placeholder 4"/>
          <p:cNvSpPr>
            <a:spLocks noGrp="1"/>
          </p:cNvSpPr>
          <p:nvPr>
            <p:ph type="ftr" sz="quarter" idx="11"/>
          </p:nvPr>
        </p:nvSpPr>
        <p:spPr/>
        <p:txBody>
          <a:bodyPr/>
          <a:lstStyle/>
          <a:p>
            <a:r>
              <a:rPr lang="en-US" smtClean="0"/>
              <a:t>Unit-1/CS/SYBTECH/MITWPU/SRG</a:t>
            </a:r>
            <a:endParaRPr lang="en-US"/>
          </a:p>
        </p:txBody>
      </p:sp>
      <p:sp>
        <p:nvSpPr>
          <p:cNvPr id="1048932" name="Title 1"/>
          <p:cNvSpPr txBox="1"/>
          <p:nvPr/>
        </p:nvSpPr>
        <p:spPr>
          <a:xfrm>
            <a:off x="551596" y="155528"/>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Free Body Diagram </a:t>
            </a:r>
            <a:endParaRPr lang="en-US" sz="4000"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3" name="Date Placeholder 1"/>
          <p:cNvSpPr>
            <a:spLocks noGrp="1"/>
          </p:cNvSpPr>
          <p:nvPr>
            <p:ph type="dt" sz="half" idx="10"/>
          </p:nvPr>
        </p:nvSpPr>
        <p:spPr/>
        <p:txBody>
          <a:bodyPr/>
          <a:lstStyle/>
          <a:p>
            <a:fld id="{95F7038B-E3A5-4C21-9001-5D93F56A7DE6}" type="datetime1">
              <a:rPr lang="en-US" smtClean="0"/>
              <a:pPr/>
              <a:t>8/17/2022</a:t>
            </a:fld>
            <a:endParaRPr lang="en-US"/>
          </a:p>
        </p:txBody>
      </p:sp>
      <p:sp>
        <p:nvSpPr>
          <p:cNvPr id="1048934" name="Footer Placeholder 2"/>
          <p:cNvSpPr>
            <a:spLocks noGrp="1"/>
          </p:cNvSpPr>
          <p:nvPr>
            <p:ph type="ftr" sz="quarter" idx="11"/>
          </p:nvPr>
        </p:nvSpPr>
        <p:spPr/>
        <p:txBody>
          <a:bodyPr/>
          <a:lstStyle/>
          <a:p>
            <a:r>
              <a:rPr lang="en-US" smtClean="0"/>
              <a:t>Unit-1/CS/SYBTECH/MITWPU/SRG</a:t>
            </a:r>
            <a:endParaRPr lang="en-US"/>
          </a:p>
        </p:txBody>
      </p:sp>
      <p:pic>
        <p:nvPicPr>
          <p:cNvPr id="2097217" name="Picture 3"/>
          <p:cNvPicPr>
            <a:picLocks noChangeAspect="1"/>
          </p:cNvPicPr>
          <p:nvPr/>
        </p:nvPicPr>
        <p:blipFill>
          <a:blip r:embed="rId2" cstate="print"/>
          <a:stretch>
            <a:fillRect/>
          </a:stretch>
        </p:blipFill>
        <p:spPr>
          <a:xfrm>
            <a:off x="322713" y="331385"/>
            <a:ext cx="4474204" cy="2439110"/>
          </a:xfrm>
          <a:prstGeom prst="rect">
            <a:avLst/>
          </a:prstGeom>
        </p:spPr>
      </p:pic>
      <p:sp>
        <p:nvSpPr>
          <p:cNvPr id="1048935" name="TextBox 4"/>
          <p:cNvSpPr txBox="1"/>
          <p:nvPr/>
        </p:nvSpPr>
        <p:spPr>
          <a:xfrm>
            <a:off x="497006" y="2988860"/>
            <a:ext cx="3733800" cy="400110"/>
          </a:xfrm>
          <a:prstGeom prst="rect">
            <a:avLst/>
          </a:prstGeom>
          <a:noFill/>
        </p:spPr>
        <p:txBody>
          <a:bodyPr wrap="square" rtlCol="0">
            <a:spAutoFit/>
          </a:bodyPr>
          <a:lstStyle/>
          <a:p>
            <a:pPr algn="ctr"/>
            <a:r>
              <a:rPr lang="en-US" sz="2000" b="1" dirty="0" smtClean="0">
                <a:latin typeface="Cambria" panose="02040503050406030204" pitchFamily="18" charset="0"/>
              </a:rPr>
              <a:t>Given Mechanical System</a:t>
            </a:r>
            <a:endParaRPr lang="en-US" sz="2000" b="1" dirty="0">
              <a:latin typeface="Cambria" panose="02040503050406030204" pitchFamily="18" charset="0"/>
            </a:endParaRPr>
          </a:p>
        </p:txBody>
      </p:sp>
      <p:pic>
        <p:nvPicPr>
          <p:cNvPr id="2097219" name="Picture 7"/>
          <p:cNvPicPr>
            <a:picLocks noChangeAspect="1"/>
          </p:cNvPicPr>
          <p:nvPr/>
        </p:nvPicPr>
        <p:blipFill>
          <a:blip r:embed="rId3" cstate="print"/>
          <a:stretch>
            <a:fillRect/>
          </a:stretch>
        </p:blipFill>
        <p:spPr>
          <a:xfrm>
            <a:off x="5910262" y="141595"/>
            <a:ext cx="4486275" cy="2628900"/>
          </a:xfrm>
          <a:prstGeom prst="rect">
            <a:avLst/>
          </a:prstGeom>
        </p:spPr>
      </p:pic>
      <p:pic>
        <p:nvPicPr>
          <p:cNvPr id="2097220" name="Picture 8"/>
          <p:cNvPicPr>
            <a:picLocks noChangeAspect="1"/>
          </p:cNvPicPr>
          <p:nvPr/>
        </p:nvPicPr>
        <p:blipFill>
          <a:blip r:embed="rId4" cstate="print"/>
          <a:stretch>
            <a:fillRect/>
          </a:stretch>
        </p:blipFill>
        <p:spPr>
          <a:xfrm>
            <a:off x="5910262" y="3426777"/>
            <a:ext cx="4561835" cy="2714625"/>
          </a:xfrm>
          <a:prstGeom prst="rect">
            <a:avLst/>
          </a:prstGeom>
        </p:spPr>
      </p:pic>
      <p:sp>
        <p:nvSpPr>
          <p:cNvPr id="1048937" name="TextBox 9"/>
          <p:cNvSpPr txBox="1"/>
          <p:nvPr/>
        </p:nvSpPr>
        <p:spPr>
          <a:xfrm>
            <a:off x="6387414" y="2944729"/>
            <a:ext cx="3607530" cy="400110"/>
          </a:xfrm>
          <a:prstGeom prst="rect">
            <a:avLst/>
          </a:prstGeom>
          <a:noFill/>
        </p:spPr>
        <p:txBody>
          <a:bodyPr wrap="square" rtlCol="0">
            <a:spAutoFit/>
          </a:bodyPr>
          <a:lstStyle/>
          <a:p>
            <a:pPr algn="ctr"/>
            <a:r>
              <a:rPr lang="en-US" sz="2000" b="1" dirty="0" smtClean="0">
                <a:latin typeface="Cambria" panose="02040503050406030204" pitchFamily="18" charset="0"/>
              </a:rPr>
              <a:t>Free body with Forces</a:t>
            </a:r>
            <a:endParaRPr lang="en-US" sz="2000" b="1" dirty="0">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97217"/>
                                        </p:tgtEl>
                                        <p:attrNameLst>
                                          <p:attrName>style.visibility</p:attrName>
                                        </p:attrNameLst>
                                      </p:cBhvr>
                                      <p:to>
                                        <p:strVal val="visible"/>
                                      </p:to>
                                    </p:set>
                                    <p:animEffect transition="in" filter="barn(inVertical)">
                                      <p:cBhvr>
                                        <p:cTn id="7" dur="500"/>
                                        <p:tgtEl>
                                          <p:spTgt spid="20972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48935"/>
                                        </p:tgtEl>
                                        <p:attrNameLst>
                                          <p:attrName>style.visibility</p:attrName>
                                        </p:attrNameLst>
                                      </p:cBhvr>
                                      <p:to>
                                        <p:strVal val="visible"/>
                                      </p:to>
                                    </p:set>
                                    <p:animEffect transition="in" filter="barn(inVertical)">
                                      <p:cBhvr>
                                        <p:cTn id="10" dur="500"/>
                                        <p:tgtEl>
                                          <p:spTgt spid="104893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48937"/>
                                        </p:tgtEl>
                                        <p:attrNameLst>
                                          <p:attrName>style.visibility</p:attrName>
                                        </p:attrNameLst>
                                      </p:cBhvr>
                                      <p:to>
                                        <p:strVal val="visible"/>
                                      </p:to>
                                    </p:set>
                                    <p:animEffect transition="in" filter="barn(inVertical)">
                                      <p:cBhvr>
                                        <p:cTn id="15" dur="500"/>
                                        <p:tgtEl>
                                          <p:spTgt spid="1048937"/>
                                        </p:tgtEl>
                                      </p:cBhvr>
                                    </p:animEffect>
                                  </p:childTnLst>
                                </p:cTn>
                              </p:par>
                              <p:par>
                                <p:cTn id="16" presetID="16" presetClass="entr" presetSubtype="21" fill="hold" nodeType="withEffect">
                                  <p:stCondLst>
                                    <p:cond delay="0"/>
                                  </p:stCondLst>
                                  <p:childTnLst>
                                    <p:set>
                                      <p:cBhvr>
                                        <p:cTn id="17" dur="1" fill="hold">
                                          <p:stCondLst>
                                            <p:cond delay="0"/>
                                          </p:stCondLst>
                                        </p:cTn>
                                        <p:tgtEl>
                                          <p:spTgt spid="2097219"/>
                                        </p:tgtEl>
                                        <p:attrNameLst>
                                          <p:attrName>style.visibility</p:attrName>
                                        </p:attrNameLst>
                                      </p:cBhvr>
                                      <p:to>
                                        <p:strVal val="visible"/>
                                      </p:to>
                                    </p:set>
                                    <p:animEffect transition="in" filter="barn(inVertical)">
                                      <p:cBhvr>
                                        <p:cTn id="18" dur="500"/>
                                        <p:tgtEl>
                                          <p:spTgt spid="209721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097220"/>
                                        </p:tgtEl>
                                        <p:attrNameLst>
                                          <p:attrName>style.visibility</p:attrName>
                                        </p:attrNameLst>
                                      </p:cBhvr>
                                      <p:to>
                                        <p:strVal val="visible"/>
                                      </p:to>
                                    </p:set>
                                    <p:animEffect transition="in" filter="barn(inVertical)">
                                      <p:cBhvr>
                                        <p:cTn id="23" dur="500"/>
                                        <p:tgtEl>
                                          <p:spTgt spid="209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5" grpId="0"/>
      <p:bldP spid="10489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8" name="Date Placeholder 1"/>
          <p:cNvSpPr>
            <a:spLocks noGrp="1"/>
          </p:cNvSpPr>
          <p:nvPr>
            <p:ph type="dt" sz="half" idx="10"/>
          </p:nvPr>
        </p:nvSpPr>
        <p:spPr/>
        <p:txBody>
          <a:bodyPr/>
          <a:lstStyle/>
          <a:p>
            <a:fld id="{DEE5463B-CBD6-43BE-88AD-79AE94BA1370}" type="datetime1">
              <a:rPr lang="en-US" smtClean="0"/>
              <a:pPr/>
              <a:t>8/17/2022</a:t>
            </a:fld>
            <a:endParaRPr lang="en-US"/>
          </a:p>
        </p:txBody>
      </p:sp>
      <p:sp>
        <p:nvSpPr>
          <p:cNvPr id="1048939" name="Footer Placeholder 2"/>
          <p:cNvSpPr>
            <a:spLocks noGrp="1"/>
          </p:cNvSpPr>
          <p:nvPr>
            <p:ph type="ftr" sz="quarter" idx="11"/>
          </p:nvPr>
        </p:nvSpPr>
        <p:spPr/>
        <p:txBody>
          <a:bodyPr/>
          <a:lstStyle/>
          <a:p>
            <a:r>
              <a:rPr lang="en-US" smtClean="0"/>
              <a:t>Unit-1/CS/SYBTECH/MITWPU/SRG</a:t>
            </a:r>
            <a:endParaRPr lang="en-US"/>
          </a:p>
        </p:txBody>
      </p:sp>
      <p:sp>
        <p:nvSpPr>
          <p:cNvPr id="1048940" name="TextBox 3"/>
          <p:cNvSpPr txBox="1">
            <a:spLocks noRot="1" noChangeAspect="1" noMove="1" noResize="1" noEditPoints="1" noAdjustHandles="1" noChangeArrowheads="1" noChangeShapeType="1" noTextEdit="1"/>
          </p:cNvSpPr>
          <p:nvPr/>
        </p:nvSpPr>
        <p:spPr>
          <a:xfrm>
            <a:off x="701723" y="777922"/>
            <a:ext cx="9888940" cy="4813562"/>
          </a:xfrm>
          <a:prstGeom prst="rect">
            <a:avLst/>
          </a:prstGeom>
          <a:blipFill rotWithShape="0">
            <a:blip r:embed="rId2" cstate="print"/>
            <a:stretch>
              <a:fillRect l="-617" t="-760"/>
            </a:stretch>
          </a:blipFill>
        </p:spPr>
        <p:txBody>
          <a:bodyPr/>
          <a:lstStyle/>
          <a:p>
            <a:r>
              <a:rPr lang="en-US">
                <a:noFill/>
              </a:rPr>
              <a:t> </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1" name="Title 1"/>
          <p:cNvSpPr>
            <a:spLocks noGrp="1"/>
          </p:cNvSpPr>
          <p:nvPr>
            <p:ph type="ctrTitle"/>
          </p:nvPr>
        </p:nvSpPr>
        <p:spPr>
          <a:xfrm>
            <a:off x="1524000" y="846161"/>
            <a:ext cx="9144000" cy="3807726"/>
          </a:xfrm>
          <a:solidFill>
            <a:schemeClr val="accent2">
              <a:lumMod val="20000"/>
              <a:lumOff val="80000"/>
            </a:schemeClr>
          </a:solidFill>
          <a:ln w="38100">
            <a:solidFill>
              <a:schemeClr val="tx1"/>
            </a:solidFill>
          </a:ln>
        </p:spPr>
        <p:txBody>
          <a:bodyPr>
            <a:normAutofit/>
          </a:bodyPr>
          <a:lstStyle/>
          <a:p>
            <a:r>
              <a:rPr lang="en-US" dirty="0" smtClean="0">
                <a:latin typeface="Cambria" panose="02040503050406030204" pitchFamily="18" charset="0"/>
              </a:rPr>
              <a:t>Mathematical Modelling of Control Systems</a:t>
            </a:r>
            <a:br>
              <a:rPr lang="en-US" dirty="0" smtClean="0">
                <a:latin typeface="Cambria" panose="02040503050406030204" pitchFamily="18" charset="0"/>
              </a:rPr>
            </a:br>
            <a:r>
              <a:rPr lang="en-US" dirty="0" smtClean="0">
                <a:latin typeface="Cambria" panose="02040503050406030204" pitchFamily="18" charset="0"/>
              </a:rPr>
              <a:t/>
            </a:r>
            <a:br>
              <a:rPr lang="en-US" dirty="0" smtClean="0">
                <a:latin typeface="Cambria" panose="02040503050406030204" pitchFamily="18" charset="0"/>
              </a:rPr>
            </a:br>
            <a:r>
              <a:rPr lang="en-US" b="1" dirty="0" smtClean="0">
                <a:solidFill>
                  <a:srgbClr val="7030A0"/>
                </a:solidFill>
                <a:latin typeface="Cambria" panose="02040503050406030204" pitchFamily="18" charset="0"/>
              </a:rPr>
              <a:t>Analogous Systems</a:t>
            </a:r>
            <a:endParaRPr lang="en-US" b="1" dirty="0">
              <a:solidFill>
                <a:srgbClr val="7030A0"/>
              </a:solidFill>
              <a:latin typeface="Cambria" panose="02040503050406030204" pitchFamily="18" charset="0"/>
            </a:endParaRPr>
          </a:p>
        </p:txBody>
      </p:sp>
      <p:sp>
        <p:nvSpPr>
          <p:cNvPr id="1048942" name="Date Placeholder 2"/>
          <p:cNvSpPr>
            <a:spLocks noGrp="1"/>
          </p:cNvSpPr>
          <p:nvPr>
            <p:ph type="dt" sz="half" idx="10"/>
          </p:nvPr>
        </p:nvSpPr>
        <p:spPr/>
        <p:txBody>
          <a:bodyPr/>
          <a:lstStyle/>
          <a:p>
            <a:fld id="{1B6FC42A-A060-44FC-AD89-57E23EA79904}" type="datetime1">
              <a:rPr lang="en-US" smtClean="0"/>
              <a:pPr/>
              <a:t>8/17/2022</a:t>
            </a:fld>
            <a:endParaRPr lang="en-US"/>
          </a:p>
        </p:txBody>
      </p:sp>
      <p:sp>
        <p:nvSpPr>
          <p:cNvPr id="1048943" name="Footer Placeholder 3"/>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4" name="Content Placeholder 2"/>
          <p:cNvSpPr>
            <a:spLocks noGrp="1"/>
          </p:cNvSpPr>
          <p:nvPr>
            <p:ph idx="1"/>
          </p:nvPr>
        </p:nvSpPr>
        <p:spPr>
          <a:xfrm>
            <a:off x="529987" y="1225123"/>
            <a:ext cx="10515600" cy="4351338"/>
          </a:xfrm>
        </p:spPr>
        <p:txBody>
          <a:bodyPr/>
          <a:lstStyle/>
          <a:p>
            <a:pPr marL="0" indent="0">
              <a:buNone/>
            </a:pPr>
            <a:r>
              <a:rPr lang="en-US" dirty="0" smtClean="0">
                <a:latin typeface="Cambria" panose="02040503050406030204" pitchFamily="18" charset="0"/>
              </a:rPr>
              <a:t>Systems Can be analogous if;</a:t>
            </a:r>
          </a:p>
          <a:p>
            <a:pPr marL="514350" indent="-514350">
              <a:buFont typeface="+mj-lt"/>
              <a:buAutoNum type="arabicPeriod"/>
            </a:pPr>
            <a:r>
              <a:rPr lang="en-US" dirty="0">
                <a:latin typeface="Cambria" panose="02040503050406030204" pitchFamily="18" charset="0"/>
              </a:rPr>
              <a:t>The two systems are physically different</a:t>
            </a:r>
          </a:p>
          <a:p>
            <a:pPr marL="514350" indent="-514350">
              <a:buFont typeface="+mj-lt"/>
              <a:buAutoNum type="arabicPeriod"/>
            </a:pPr>
            <a:r>
              <a:rPr lang="en-US" dirty="0">
                <a:latin typeface="Cambria" panose="02040503050406030204" pitchFamily="18" charset="0"/>
              </a:rPr>
              <a:t>Differential equation modelling of these two systems are </a:t>
            </a:r>
            <a:r>
              <a:rPr lang="en-US" dirty="0" smtClean="0">
                <a:latin typeface="Cambria" panose="02040503050406030204" pitchFamily="18" charset="0"/>
              </a:rPr>
              <a:t>same</a:t>
            </a:r>
          </a:p>
          <a:p>
            <a:pPr marL="0" indent="0">
              <a:buNone/>
            </a:pPr>
            <a:endParaRPr lang="en-US" dirty="0" smtClean="0">
              <a:latin typeface="Cambria" panose="02040503050406030204" pitchFamily="18" charset="0"/>
            </a:endParaRPr>
          </a:p>
          <a:p>
            <a:pPr marL="0" indent="0">
              <a:buNone/>
            </a:pPr>
            <a:r>
              <a:rPr lang="en-US" dirty="0" smtClean="0">
                <a:latin typeface="Cambria" panose="02040503050406030204" pitchFamily="18" charset="0"/>
              </a:rPr>
              <a:t>There </a:t>
            </a:r>
            <a:r>
              <a:rPr lang="en-US" dirty="0">
                <a:latin typeface="Cambria" panose="02040503050406030204" pitchFamily="18" charset="0"/>
              </a:rPr>
              <a:t>are two types of electrical analogies of translational mechanical systems</a:t>
            </a:r>
            <a:r>
              <a:rPr lang="en-US" dirty="0" smtClean="0">
                <a:latin typeface="Cambria" panose="02040503050406030204" pitchFamily="18" charset="0"/>
              </a:rPr>
              <a:t>.</a:t>
            </a:r>
          </a:p>
          <a:p>
            <a:pPr marL="514350" indent="-514350">
              <a:buFont typeface="+mj-lt"/>
              <a:buAutoNum type="arabicPeriod"/>
            </a:pPr>
            <a:r>
              <a:rPr lang="en-US" dirty="0">
                <a:latin typeface="Cambria" panose="02040503050406030204" pitchFamily="18" charset="0"/>
              </a:rPr>
              <a:t>F</a:t>
            </a:r>
            <a:r>
              <a:rPr lang="en-US" dirty="0" smtClean="0">
                <a:latin typeface="Cambria" panose="02040503050406030204" pitchFamily="18" charset="0"/>
              </a:rPr>
              <a:t>orce </a:t>
            </a:r>
            <a:r>
              <a:rPr lang="en-US" dirty="0">
                <a:latin typeface="Cambria" panose="02040503050406030204" pitchFamily="18" charset="0"/>
              </a:rPr>
              <a:t>voltage </a:t>
            </a:r>
            <a:r>
              <a:rPr lang="en-US" dirty="0" smtClean="0">
                <a:latin typeface="Cambria" panose="02040503050406030204" pitchFamily="18" charset="0"/>
              </a:rPr>
              <a:t>analogy.</a:t>
            </a:r>
          </a:p>
          <a:p>
            <a:pPr marL="514350" indent="-514350">
              <a:buFont typeface="+mj-lt"/>
              <a:buAutoNum type="arabicPeriod"/>
            </a:pPr>
            <a:r>
              <a:rPr lang="en-US" dirty="0" smtClean="0">
                <a:latin typeface="Cambria" panose="02040503050406030204" pitchFamily="18" charset="0"/>
              </a:rPr>
              <a:t>Force </a:t>
            </a:r>
            <a:r>
              <a:rPr lang="en-US" dirty="0">
                <a:latin typeface="Cambria" panose="02040503050406030204" pitchFamily="18" charset="0"/>
              </a:rPr>
              <a:t>current analogy. </a:t>
            </a:r>
          </a:p>
          <a:p>
            <a:pPr marL="0" indent="0">
              <a:buNone/>
            </a:pPr>
            <a:endParaRPr lang="en-US" dirty="0">
              <a:latin typeface="Cambria" panose="02040503050406030204" pitchFamily="18" charset="0"/>
            </a:endParaRPr>
          </a:p>
        </p:txBody>
      </p:sp>
      <p:sp>
        <p:nvSpPr>
          <p:cNvPr id="1048945" name="Date Placeholder 3"/>
          <p:cNvSpPr>
            <a:spLocks noGrp="1"/>
          </p:cNvSpPr>
          <p:nvPr>
            <p:ph type="dt" sz="half" idx="10"/>
          </p:nvPr>
        </p:nvSpPr>
        <p:spPr/>
        <p:txBody>
          <a:bodyPr/>
          <a:lstStyle/>
          <a:p>
            <a:fld id="{AA343FEA-ADED-45C0-8083-7A50CEA727DB}" type="datetime1">
              <a:rPr lang="en-US" smtClean="0"/>
              <a:pPr/>
              <a:t>8/17/2022</a:t>
            </a:fld>
            <a:endParaRPr lang="en-US"/>
          </a:p>
        </p:txBody>
      </p:sp>
      <p:sp>
        <p:nvSpPr>
          <p:cNvPr id="1048946" name="Footer Placeholder 4"/>
          <p:cNvSpPr>
            <a:spLocks noGrp="1"/>
          </p:cNvSpPr>
          <p:nvPr>
            <p:ph type="ftr" sz="quarter" idx="11"/>
          </p:nvPr>
        </p:nvSpPr>
        <p:spPr/>
        <p:txBody>
          <a:bodyPr/>
          <a:lstStyle/>
          <a:p>
            <a:r>
              <a:rPr lang="en-US" smtClean="0"/>
              <a:t>Unit-1/CS/SYBTECH/MITWPU/SRG</a:t>
            </a:r>
            <a:endParaRPr lang="en-US"/>
          </a:p>
        </p:txBody>
      </p:sp>
      <p:sp>
        <p:nvSpPr>
          <p:cNvPr id="1048947" name="Title 1"/>
          <p:cNvSpPr txBox="1"/>
          <p:nvPr/>
        </p:nvSpPr>
        <p:spPr>
          <a:xfrm>
            <a:off x="551596" y="155528"/>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Analogous Systems</a:t>
            </a:r>
            <a:endParaRPr lang="en-US" sz="3600" b="1" dirty="0">
              <a:solidFill>
                <a:srgbClr val="00B050"/>
              </a:solidFill>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48944">
                                            <p:txEl>
                                              <p:pRg st="0" end="0"/>
                                            </p:txEl>
                                          </p:spTgt>
                                        </p:tgtEl>
                                        <p:attrNameLst>
                                          <p:attrName>style.visibility</p:attrName>
                                        </p:attrNameLst>
                                      </p:cBhvr>
                                      <p:to>
                                        <p:strVal val="visible"/>
                                      </p:to>
                                    </p:set>
                                    <p:animEffect transition="in" filter="wipe(down)">
                                      <p:cBhvr>
                                        <p:cTn id="7" dur="500"/>
                                        <p:tgtEl>
                                          <p:spTgt spid="10489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48944">
                                            <p:txEl>
                                              <p:pRg st="1" end="1"/>
                                            </p:txEl>
                                          </p:spTgt>
                                        </p:tgtEl>
                                        <p:attrNameLst>
                                          <p:attrName>style.visibility</p:attrName>
                                        </p:attrNameLst>
                                      </p:cBhvr>
                                      <p:to>
                                        <p:strVal val="visible"/>
                                      </p:to>
                                    </p:set>
                                    <p:animEffect transition="in" filter="wipe(down)">
                                      <p:cBhvr>
                                        <p:cTn id="12" dur="500"/>
                                        <p:tgtEl>
                                          <p:spTgt spid="10489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48944">
                                            <p:txEl>
                                              <p:pRg st="2" end="2"/>
                                            </p:txEl>
                                          </p:spTgt>
                                        </p:tgtEl>
                                        <p:attrNameLst>
                                          <p:attrName>style.visibility</p:attrName>
                                        </p:attrNameLst>
                                      </p:cBhvr>
                                      <p:to>
                                        <p:strVal val="visible"/>
                                      </p:to>
                                    </p:set>
                                    <p:animEffect transition="in" filter="wipe(down)">
                                      <p:cBhvr>
                                        <p:cTn id="17" dur="500"/>
                                        <p:tgtEl>
                                          <p:spTgt spid="10489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48944">
                                            <p:txEl>
                                              <p:pRg st="4" end="4"/>
                                            </p:txEl>
                                          </p:spTgt>
                                        </p:tgtEl>
                                        <p:attrNameLst>
                                          <p:attrName>style.visibility</p:attrName>
                                        </p:attrNameLst>
                                      </p:cBhvr>
                                      <p:to>
                                        <p:strVal val="visible"/>
                                      </p:to>
                                    </p:set>
                                    <p:animEffect transition="in" filter="wipe(down)">
                                      <p:cBhvr>
                                        <p:cTn id="22" dur="500"/>
                                        <p:tgtEl>
                                          <p:spTgt spid="104894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48944">
                                            <p:txEl>
                                              <p:pRg st="5" end="5"/>
                                            </p:txEl>
                                          </p:spTgt>
                                        </p:tgtEl>
                                        <p:attrNameLst>
                                          <p:attrName>style.visibility</p:attrName>
                                        </p:attrNameLst>
                                      </p:cBhvr>
                                      <p:to>
                                        <p:strVal val="visible"/>
                                      </p:to>
                                    </p:set>
                                    <p:animEffect transition="in" filter="wipe(down)">
                                      <p:cBhvr>
                                        <p:cTn id="27" dur="500"/>
                                        <p:tgtEl>
                                          <p:spTgt spid="104894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48944">
                                            <p:txEl>
                                              <p:pRg st="6" end="6"/>
                                            </p:txEl>
                                          </p:spTgt>
                                        </p:tgtEl>
                                        <p:attrNameLst>
                                          <p:attrName>style.visibility</p:attrName>
                                        </p:attrNameLst>
                                      </p:cBhvr>
                                      <p:to>
                                        <p:strVal val="visible"/>
                                      </p:to>
                                    </p:set>
                                    <p:animEffect transition="in" filter="wipe(down)">
                                      <p:cBhvr>
                                        <p:cTn id="32" dur="500"/>
                                        <p:tgtEl>
                                          <p:spTgt spid="10489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4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Date Placeholder 2"/>
          <p:cNvSpPr>
            <a:spLocks noGrp="1"/>
          </p:cNvSpPr>
          <p:nvPr>
            <p:ph type="dt" sz="half" idx="10"/>
          </p:nvPr>
        </p:nvSpPr>
        <p:spPr/>
        <p:txBody>
          <a:bodyPr/>
          <a:lstStyle/>
          <a:p>
            <a:fld id="{9B5970E2-65AC-4D7A-B26D-9574C73764D5}" type="datetime1">
              <a:rPr lang="en-US" smtClean="0"/>
              <a:pPr/>
              <a:t>8/17/2022</a:t>
            </a:fld>
            <a:endParaRPr lang="en-US"/>
          </a:p>
        </p:txBody>
      </p:sp>
      <p:sp>
        <p:nvSpPr>
          <p:cNvPr id="1048646" name="Footer Placeholder 3"/>
          <p:cNvSpPr>
            <a:spLocks noGrp="1"/>
          </p:cNvSpPr>
          <p:nvPr>
            <p:ph type="ftr" sz="quarter" idx="11"/>
          </p:nvPr>
        </p:nvSpPr>
        <p:spPr/>
        <p:txBody>
          <a:bodyPr/>
          <a:lstStyle/>
          <a:p>
            <a:r>
              <a:rPr lang="en-IN" smtClean="0"/>
              <a:t>Unit-1/CS/SYBTECH/MITWPU/SRG</a:t>
            </a:r>
            <a:endParaRPr lang="en-US"/>
          </a:p>
        </p:txBody>
      </p:sp>
      <p:pic>
        <p:nvPicPr>
          <p:cNvPr id="2097157" name="Content Placeholder 6"/>
          <p:cNvPicPr>
            <a:picLocks noGrp="1" noChangeAspect="1"/>
          </p:cNvPicPr>
          <p:nvPr>
            <p:ph sz="quarter" idx="1"/>
          </p:nvPr>
        </p:nvPicPr>
        <p:blipFill>
          <a:blip r:embed="rId2" cstate="print"/>
          <a:stretch>
            <a:fillRect/>
          </a:stretch>
        </p:blipFill>
        <p:spPr>
          <a:xfrm>
            <a:off x="2438400" y="1905001"/>
            <a:ext cx="7772400" cy="2989333"/>
          </a:xfrm>
        </p:spPr>
      </p:pic>
      <p:sp>
        <p:nvSpPr>
          <p:cNvPr id="1048647" name="Title 1"/>
          <p:cNvSpPr txBox="1"/>
          <p:nvPr/>
        </p:nvSpPr>
        <p:spPr>
          <a:xfrm>
            <a:off x="838200" y="392706"/>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err="1" smtClean="0">
                <a:solidFill>
                  <a:srgbClr val="FF0000"/>
                </a:solidFill>
                <a:latin typeface="Cambria" panose="02040503050406030204" pitchFamily="18" charset="0"/>
              </a:rPr>
              <a:t>Subsytem</a:t>
            </a: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57"/>
                                        </p:tgtEl>
                                        <p:attrNameLst>
                                          <p:attrName>style.visibility</p:attrName>
                                        </p:attrNameLst>
                                      </p:cBhvr>
                                      <p:to>
                                        <p:strVal val="visible"/>
                                      </p:to>
                                    </p:set>
                                    <p:anim calcmode="lin" valueType="num">
                                      <p:cBhvr additive="base">
                                        <p:cTn id="7" dur="500" fill="hold"/>
                                        <p:tgtEl>
                                          <p:spTgt spid="2097157"/>
                                        </p:tgtEl>
                                        <p:attrNameLst>
                                          <p:attrName>ppt_x</p:attrName>
                                        </p:attrNameLst>
                                      </p:cBhvr>
                                      <p:tavLst>
                                        <p:tav tm="0">
                                          <p:val>
                                            <p:strVal val="#ppt_x"/>
                                          </p:val>
                                        </p:tav>
                                        <p:tav tm="100000">
                                          <p:val>
                                            <p:strVal val="#ppt_x"/>
                                          </p:val>
                                        </p:tav>
                                      </p:tavLst>
                                    </p:anim>
                                    <p:anim calcmode="lin" valueType="num">
                                      <p:cBhvr additive="base">
                                        <p:cTn id="8" dur="500" fill="hold"/>
                                        <p:tgtEl>
                                          <p:spTgt spid="2097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Content Placeholder 2"/>
          <p:cNvSpPr>
            <a:spLocks noGrp="1" noRot="1" noChangeAspect="1" noMove="1" noResize="1" noEditPoints="1" noAdjustHandles="1" noChangeArrowheads="1" noChangeShapeType="1" noTextEdit="1"/>
          </p:cNvSpPr>
          <p:nvPr>
            <p:ph idx="1"/>
          </p:nvPr>
        </p:nvSpPr>
        <p:spPr>
          <a:xfrm>
            <a:off x="551595" y="1320658"/>
            <a:ext cx="11158183" cy="5035692"/>
          </a:xfrm>
          <a:blipFill rotWithShape="0">
            <a:blip r:embed="rId2" cstate="print"/>
            <a:stretch>
              <a:fillRect l="-1147" t="-2179" r="-928"/>
            </a:stretch>
          </a:blipFill>
        </p:spPr>
        <p:txBody>
          <a:bodyPr/>
          <a:lstStyle/>
          <a:p>
            <a:r>
              <a:rPr lang="en-US">
                <a:noFill/>
              </a:rPr>
              <a:t> </a:t>
            </a:r>
          </a:p>
        </p:txBody>
      </p:sp>
      <p:sp>
        <p:nvSpPr>
          <p:cNvPr id="1048949" name="Date Placeholder 3"/>
          <p:cNvSpPr>
            <a:spLocks noGrp="1"/>
          </p:cNvSpPr>
          <p:nvPr>
            <p:ph type="dt" sz="half" idx="10"/>
          </p:nvPr>
        </p:nvSpPr>
        <p:spPr/>
        <p:txBody>
          <a:bodyPr/>
          <a:lstStyle/>
          <a:p>
            <a:fld id="{9AF5993F-2AA6-4EEC-896F-369D696E2B0D}" type="datetime1">
              <a:rPr lang="en-US" smtClean="0"/>
              <a:pPr/>
              <a:t>8/17/2022</a:t>
            </a:fld>
            <a:endParaRPr lang="en-US"/>
          </a:p>
        </p:txBody>
      </p:sp>
      <p:sp>
        <p:nvSpPr>
          <p:cNvPr id="1048950" name="Footer Placeholder 4"/>
          <p:cNvSpPr>
            <a:spLocks noGrp="1"/>
          </p:cNvSpPr>
          <p:nvPr>
            <p:ph type="ftr" sz="quarter" idx="11"/>
          </p:nvPr>
        </p:nvSpPr>
        <p:spPr/>
        <p:txBody>
          <a:bodyPr/>
          <a:lstStyle/>
          <a:p>
            <a:r>
              <a:rPr lang="en-US" smtClean="0"/>
              <a:t>Unit-1/CS/SYBTECH/MITWPU/SRG</a:t>
            </a:r>
            <a:endParaRPr lang="en-US"/>
          </a:p>
        </p:txBody>
      </p:sp>
      <p:sp>
        <p:nvSpPr>
          <p:cNvPr id="1048951" name="Title 1"/>
          <p:cNvSpPr txBox="1"/>
          <p:nvPr/>
        </p:nvSpPr>
        <p:spPr>
          <a:xfrm>
            <a:off x="551596" y="155528"/>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Steps to Solve Analogous Systems Problems </a:t>
            </a:r>
            <a:endParaRPr lang="en-US" sz="4000"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2" name="Date Placeholder 3"/>
          <p:cNvSpPr>
            <a:spLocks noGrp="1"/>
          </p:cNvSpPr>
          <p:nvPr>
            <p:ph type="dt" sz="half" idx="10"/>
          </p:nvPr>
        </p:nvSpPr>
        <p:spPr/>
        <p:txBody>
          <a:bodyPr/>
          <a:lstStyle/>
          <a:p>
            <a:fld id="{718E78BB-E6AB-4853-8D4F-980A36D75F28}" type="datetime1">
              <a:rPr lang="en-US" smtClean="0"/>
              <a:pPr/>
              <a:t>8/17/2022</a:t>
            </a:fld>
            <a:endParaRPr lang="en-US"/>
          </a:p>
        </p:txBody>
      </p:sp>
      <p:sp>
        <p:nvSpPr>
          <p:cNvPr id="1048953" name="Footer Placeholder 4"/>
          <p:cNvSpPr>
            <a:spLocks noGrp="1"/>
          </p:cNvSpPr>
          <p:nvPr>
            <p:ph type="ftr" sz="quarter" idx="11"/>
          </p:nvPr>
        </p:nvSpPr>
        <p:spPr/>
        <p:txBody>
          <a:bodyPr/>
          <a:lstStyle/>
          <a:p>
            <a:r>
              <a:rPr lang="en-US" smtClean="0"/>
              <a:t>Unit-1/CS/SYBTECH/MITWPU/SRG</a:t>
            </a:r>
            <a:endParaRPr lang="en-US"/>
          </a:p>
        </p:txBody>
      </p:sp>
      <p:sp>
        <p:nvSpPr>
          <p:cNvPr id="1048954" name="Title 1"/>
          <p:cNvSpPr txBox="1"/>
          <p:nvPr/>
        </p:nvSpPr>
        <p:spPr>
          <a:xfrm>
            <a:off x="551596" y="155528"/>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F-V (Loop analysis)</a:t>
            </a:r>
            <a:endParaRPr lang="en-US" sz="4000" dirty="0">
              <a:solidFill>
                <a:srgbClr val="FF0000"/>
              </a:solidFill>
              <a:latin typeface="Cambria" panose="02040503050406030204" pitchFamily="18" charset="0"/>
            </a:endParaRPr>
          </a:p>
        </p:txBody>
      </p:sp>
      <p:pic>
        <p:nvPicPr>
          <p:cNvPr id="2097222" name="Picture 4" descr="Force Voltage Analogy"/>
          <p:cNvPicPr>
            <a:picLocks noChangeAspect="1" noChangeArrowheads="1"/>
          </p:cNvPicPr>
          <p:nvPr/>
        </p:nvPicPr>
        <p:blipFill>
          <a:blip r:embed="rId2" cstate="print"/>
          <a:srcRect/>
          <a:stretch>
            <a:fillRect/>
          </a:stretch>
        </p:blipFill>
        <p:spPr bwMode="auto">
          <a:xfrm>
            <a:off x="6638261" y="1183161"/>
            <a:ext cx="3379196" cy="2828926"/>
          </a:xfrm>
          <a:prstGeom prst="rect">
            <a:avLst/>
          </a:prstGeom>
          <a:noFill/>
        </p:spPr>
      </p:pic>
      <p:pic>
        <p:nvPicPr>
          <p:cNvPr id="2097223" name="Picture 6"/>
          <p:cNvPicPr>
            <a:picLocks noChangeAspect="1"/>
          </p:cNvPicPr>
          <p:nvPr/>
        </p:nvPicPr>
        <p:blipFill>
          <a:blip r:embed="rId3" cstate="print"/>
          <a:stretch>
            <a:fillRect/>
          </a:stretch>
        </p:blipFill>
        <p:spPr>
          <a:xfrm>
            <a:off x="6288024" y="4408558"/>
            <a:ext cx="5178753" cy="1637399"/>
          </a:xfrm>
          <a:prstGeom prst="rect">
            <a:avLst/>
          </a:prstGeom>
        </p:spPr>
      </p:pic>
      <p:pic>
        <p:nvPicPr>
          <p:cNvPr id="2097224" name="Picture 7"/>
          <p:cNvPicPr>
            <a:picLocks noChangeAspect="1"/>
          </p:cNvPicPr>
          <p:nvPr/>
        </p:nvPicPr>
        <p:blipFill>
          <a:blip r:embed="rId4" cstate="print"/>
          <a:stretch>
            <a:fillRect/>
          </a:stretch>
        </p:blipFill>
        <p:spPr>
          <a:xfrm>
            <a:off x="877944" y="3691046"/>
            <a:ext cx="4977652" cy="2575044"/>
          </a:xfrm>
          <a:prstGeom prst="rect">
            <a:avLst/>
          </a:prstGeom>
        </p:spPr>
      </p:pic>
      <p:pic>
        <p:nvPicPr>
          <p:cNvPr id="9" name="Picture 2"/>
          <p:cNvPicPr>
            <a:picLocks noGrp="1" noChangeAspect="1" noChangeArrowheads="1"/>
          </p:cNvPicPr>
          <p:nvPr>
            <p:ph idx="1"/>
          </p:nvPr>
        </p:nvPicPr>
        <p:blipFill>
          <a:blip r:embed="rId5"/>
          <a:srcRect/>
          <a:stretch>
            <a:fillRect/>
          </a:stretch>
        </p:blipFill>
        <p:spPr bwMode="auto">
          <a:xfrm>
            <a:off x="1481667" y="1277077"/>
            <a:ext cx="3818466" cy="2368416"/>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224"/>
                                        </p:tgtEl>
                                        <p:attrNameLst>
                                          <p:attrName>style.visibility</p:attrName>
                                        </p:attrNameLst>
                                      </p:cBhvr>
                                      <p:to>
                                        <p:strVal val="visible"/>
                                      </p:to>
                                    </p:set>
                                    <p:anim calcmode="lin" valueType="num">
                                      <p:cBhvr additive="base">
                                        <p:cTn id="7" dur="500" fill="hold"/>
                                        <p:tgtEl>
                                          <p:spTgt spid="2097224"/>
                                        </p:tgtEl>
                                        <p:attrNameLst>
                                          <p:attrName>ppt_x</p:attrName>
                                        </p:attrNameLst>
                                      </p:cBhvr>
                                      <p:tavLst>
                                        <p:tav tm="0">
                                          <p:val>
                                            <p:strVal val="#ppt_x"/>
                                          </p:val>
                                        </p:tav>
                                        <p:tav tm="100000">
                                          <p:val>
                                            <p:strVal val="#ppt_x"/>
                                          </p:val>
                                        </p:tav>
                                      </p:tavLst>
                                    </p:anim>
                                    <p:anim calcmode="lin" valueType="num">
                                      <p:cBhvr additive="base">
                                        <p:cTn id="8" dur="500" fill="hold"/>
                                        <p:tgtEl>
                                          <p:spTgt spid="20972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222"/>
                                        </p:tgtEl>
                                        <p:attrNameLst>
                                          <p:attrName>style.visibility</p:attrName>
                                        </p:attrNameLst>
                                      </p:cBhvr>
                                      <p:to>
                                        <p:strVal val="visible"/>
                                      </p:to>
                                    </p:set>
                                    <p:anim calcmode="lin" valueType="num">
                                      <p:cBhvr additive="base">
                                        <p:cTn id="13" dur="500" fill="hold"/>
                                        <p:tgtEl>
                                          <p:spTgt spid="2097222"/>
                                        </p:tgtEl>
                                        <p:attrNameLst>
                                          <p:attrName>ppt_x</p:attrName>
                                        </p:attrNameLst>
                                      </p:cBhvr>
                                      <p:tavLst>
                                        <p:tav tm="0">
                                          <p:val>
                                            <p:strVal val="#ppt_x"/>
                                          </p:val>
                                        </p:tav>
                                        <p:tav tm="100000">
                                          <p:val>
                                            <p:strVal val="#ppt_x"/>
                                          </p:val>
                                        </p:tav>
                                      </p:tavLst>
                                    </p:anim>
                                    <p:anim calcmode="lin" valueType="num">
                                      <p:cBhvr additive="base">
                                        <p:cTn id="14" dur="500" fill="hold"/>
                                        <p:tgtEl>
                                          <p:spTgt spid="20972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97223"/>
                                        </p:tgtEl>
                                        <p:attrNameLst>
                                          <p:attrName>style.visibility</p:attrName>
                                        </p:attrNameLst>
                                      </p:cBhvr>
                                      <p:to>
                                        <p:strVal val="visible"/>
                                      </p:to>
                                    </p:set>
                                    <p:anim calcmode="lin" valueType="num">
                                      <p:cBhvr additive="base">
                                        <p:cTn id="19" dur="500" fill="hold"/>
                                        <p:tgtEl>
                                          <p:spTgt spid="2097223"/>
                                        </p:tgtEl>
                                        <p:attrNameLst>
                                          <p:attrName>ppt_x</p:attrName>
                                        </p:attrNameLst>
                                      </p:cBhvr>
                                      <p:tavLst>
                                        <p:tav tm="0">
                                          <p:val>
                                            <p:strVal val="#ppt_x"/>
                                          </p:val>
                                        </p:tav>
                                        <p:tav tm="100000">
                                          <p:val>
                                            <p:strVal val="#ppt_x"/>
                                          </p:val>
                                        </p:tav>
                                      </p:tavLst>
                                    </p:anim>
                                    <p:anim calcmode="lin" valueType="num">
                                      <p:cBhvr additive="base">
                                        <p:cTn id="20" dur="500" fill="hold"/>
                                        <p:tgtEl>
                                          <p:spTgt spid="2097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6" name="Content Placeholder 6"/>
          <p:cNvGraphicFramePr>
            <a:graphicFrameLocks noGrp="1"/>
          </p:cNvGraphicFramePr>
          <p:nvPr>
            <p:ph idx="1"/>
          </p:nvPr>
        </p:nvGraphicFramePr>
        <p:xfrm>
          <a:off x="2729551" y="1801504"/>
          <a:ext cx="5714147" cy="3535680"/>
        </p:xfrm>
        <a:graphic>
          <a:graphicData uri="http://schemas.openxmlformats.org/drawingml/2006/table">
            <a:tbl>
              <a:tblPr>
                <a:tableStyleId>{5DA37D80-6434-44D0-A028-1B22A696006F}</a:tableStyleId>
              </a:tblPr>
              <a:tblGrid>
                <a:gridCol w="2837597"/>
                <a:gridCol w="2876550"/>
              </a:tblGrid>
              <a:tr h="691742">
                <a:tc>
                  <a:txBody>
                    <a:bodyPr/>
                    <a:lstStyle/>
                    <a:p>
                      <a:pPr algn="ctr" fontAlgn="t"/>
                      <a:r>
                        <a:rPr lang="en-US" b="1" dirty="0">
                          <a:effectLst/>
                          <a:latin typeface="Cambria" panose="02040503050406030204" pitchFamily="18" charset="0"/>
                        </a:rPr>
                        <a:t>Translational Mechanical System</a:t>
                      </a:r>
                    </a:p>
                  </a:txBody>
                  <a:tcPr marL="76200" marR="76200" marT="76200" marB="76200">
                    <a:solidFill>
                      <a:schemeClr val="accent2">
                        <a:lumMod val="40000"/>
                        <a:lumOff val="60000"/>
                      </a:schemeClr>
                    </a:solidFill>
                  </a:tcPr>
                </a:tc>
                <a:tc>
                  <a:txBody>
                    <a:bodyPr/>
                    <a:lstStyle/>
                    <a:p>
                      <a:pPr algn="ctr" fontAlgn="t"/>
                      <a:r>
                        <a:rPr lang="en-US" b="1" dirty="0">
                          <a:effectLst/>
                          <a:latin typeface="Cambria" panose="02040503050406030204" pitchFamily="18" charset="0"/>
                        </a:rPr>
                        <a:t>Electrical System</a:t>
                      </a:r>
                    </a:p>
                  </a:txBody>
                  <a:tcPr marL="76200" marR="76200" marT="76200" marB="76200">
                    <a:solidFill>
                      <a:schemeClr val="accent2">
                        <a:lumMod val="40000"/>
                        <a:lumOff val="60000"/>
                      </a:schemeClr>
                    </a:solidFill>
                  </a:tcPr>
                </a:tc>
              </a:tr>
              <a:tr h="0">
                <a:tc>
                  <a:txBody>
                    <a:bodyPr/>
                    <a:lstStyle/>
                    <a:p>
                      <a:pPr algn="ctr" fontAlgn="t"/>
                      <a:r>
                        <a:rPr lang="en-US" b="1">
                          <a:effectLst/>
                          <a:latin typeface="Cambria" panose="02040503050406030204" pitchFamily="18" charset="0"/>
                        </a:rPr>
                        <a:t>Force(F)</a:t>
                      </a:r>
                    </a:p>
                  </a:txBody>
                  <a:tcPr marL="76200" marR="76200" marT="76200" marB="76200"/>
                </a:tc>
                <a:tc>
                  <a:txBody>
                    <a:bodyPr/>
                    <a:lstStyle/>
                    <a:p>
                      <a:pPr algn="ctr" fontAlgn="t"/>
                      <a:r>
                        <a:rPr lang="en-US" b="1" dirty="0">
                          <a:effectLst/>
                          <a:latin typeface="Cambria" panose="02040503050406030204" pitchFamily="18" charset="0"/>
                        </a:rPr>
                        <a:t>Voltage(V)</a:t>
                      </a:r>
                    </a:p>
                  </a:txBody>
                  <a:tcPr marL="76200" marR="76200" marT="76200" marB="76200"/>
                </a:tc>
              </a:tr>
              <a:tr h="0">
                <a:tc>
                  <a:txBody>
                    <a:bodyPr/>
                    <a:lstStyle/>
                    <a:p>
                      <a:pPr algn="ctr" fontAlgn="t"/>
                      <a:r>
                        <a:rPr lang="en-US" b="1">
                          <a:effectLst/>
                          <a:latin typeface="Cambria" panose="02040503050406030204" pitchFamily="18" charset="0"/>
                        </a:rPr>
                        <a:t>Mass(M)</a:t>
                      </a:r>
                    </a:p>
                  </a:txBody>
                  <a:tcPr marL="76200" marR="76200" marT="76200" marB="76200"/>
                </a:tc>
                <a:tc>
                  <a:txBody>
                    <a:bodyPr/>
                    <a:lstStyle/>
                    <a:p>
                      <a:pPr algn="ctr" fontAlgn="t"/>
                      <a:r>
                        <a:rPr lang="en-US" b="1" dirty="0">
                          <a:effectLst/>
                          <a:latin typeface="Cambria" panose="02040503050406030204" pitchFamily="18" charset="0"/>
                        </a:rPr>
                        <a:t>Inductance(L)</a:t>
                      </a:r>
                    </a:p>
                  </a:txBody>
                  <a:tcPr marL="76200" marR="76200" marT="76200" marB="76200"/>
                </a:tc>
              </a:tr>
              <a:tr h="0">
                <a:tc>
                  <a:txBody>
                    <a:bodyPr/>
                    <a:lstStyle/>
                    <a:p>
                      <a:pPr algn="ctr" fontAlgn="t"/>
                      <a:r>
                        <a:rPr lang="en-US" b="1" dirty="0">
                          <a:effectLst/>
                          <a:latin typeface="Cambria" panose="02040503050406030204" pitchFamily="18" charset="0"/>
                        </a:rPr>
                        <a:t>Frictional Coefficient(B)</a:t>
                      </a:r>
                    </a:p>
                  </a:txBody>
                  <a:tcPr marL="76200" marR="76200" marT="76200" marB="76200"/>
                </a:tc>
                <a:tc>
                  <a:txBody>
                    <a:bodyPr/>
                    <a:lstStyle/>
                    <a:p>
                      <a:pPr algn="ctr" fontAlgn="t"/>
                      <a:r>
                        <a:rPr lang="en-US" b="1" dirty="0">
                          <a:effectLst/>
                          <a:latin typeface="Cambria" panose="02040503050406030204" pitchFamily="18" charset="0"/>
                        </a:rPr>
                        <a:t>Resistance(R)</a:t>
                      </a:r>
                    </a:p>
                  </a:txBody>
                  <a:tcPr marL="76200" marR="76200" marT="76200" marB="76200"/>
                </a:tc>
              </a:tr>
              <a:tr h="0">
                <a:tc>
                  <a:txBody>
                    <a:bodyPr/>
                    <a:lstStyle/>
                    <a:p>
                      <a:pPr algn="ctr" fontAlgn="t"/>
                      <a:r>
                        <a:rPr lang="en-US" b="1">
                          <a:effectLst/>
                          <a:latin typeface="Cambria" panose="02040503050406030204" pitchFamily="18" charset="0"/>
                        </a:rPr>
                        <a:t>Spring Constant(K)</a:t>
                      </a:r>
                    </a:p>
                  </a:txBody>
                  <a:tcPr marL="76200" marR="76200" marT="76200" marB="76200"/>
                </a:tc>
                <a:tc>
                  <a:txBody>
                    <a:bodyPr/>
                    <a:lstStyle/>
                    <a:p>
                      <a:pPr algn="ctr" fontAlgn="t"/>
                      <a:r>
                        <a:rPr lang="en-US" b="1" dirty="0">
                          <a:effectLst/>
                          <a:latin typeface="Cambria" panose="02040503050406030204" pitchFamily="18" charset="0"/>
                        </a:rPr>
                        <a:t>Reciprocal of Capacitance </a:t>
                      </a:r>
                      <a:r>
                        <a:rPr lang="en-US" b="1" u="none" strike="noStrike" dirty="0">
                          <a:effectLst/>
                          <a:latin typeface="Cambria" panose="02040503050406030204" pitchFamily="18" charset="0"/>
                        </a:rPr>
                        <a:t>(</a:t>
                      </a:r>
                      <a:r>
                        <a:rPr lang="en-US" b="1" u="none" strike="noStrike" dirty="0" smtClean="0">
                          <a:effectLst/>
                          <a:latin typeface="Cambria" panose="02040503050406030204" pitchFamily="18" charset="0"/>
                        </a:rPr>
                        <a:t>1/c)</a:t>
                      </a:r>
                      <a:endParaRPr lang="en-US" b="1" dirty="0">
                        <a:effectLst/>
                        <a:latin typeface="Cambria" panose="02040503050406030204" pitchFamily="18" charset="0"/>
                      </a:endParaRPr>
                    </a:p>
                  </a:txBody>
                  <a:tcPr marL="76200" marR="76200" marT="76200" marB="76200"/>
                </a:tc>
              </a:tr>
              <a:tr h="0">
                <a:tc>
                  <a:txBody>
                    <a:bodyPr/>
                    <a:lstStyle/>
                    <a:p>
                      <a:pPr algn="ctr" fontAlgn="t"/>
                      <a:r>
                        <a:rPr lang="en-US" b="1">
                          <a:effectLst/>
                          <a:latin typeface="Cambria" panose="02040503050406030204" pitchFamily="18" charset="0"/>
                        </a:rPr>
                        <a:t>Displacement(x)</a:t>
                      </a:r>
                    </a:p>
                  </a:txBody>
                  <a:tcPr marL="76200" marR="76200" marT="76200" marB="76200"/>
                </a:tc>
                <a:tc>
                  <a:txBody>
                    <a:bodyPr/>
                    <a:lstStyle/>
                    <a:p>
                      <a:pPr algn="ctr" fontAlgn="t"/>
                      <a:r>
                        <a:rPr lang="en-US" b="1" dirty="0">
                          <a:effectLst/>
                          <a:latin typeface="Cambria" panose="02040503050406030204" pitchFamily="18" charset="0"/>
                        </a:rPr>
                        <a:t>Charge(q)</a:t>
                      </a:r>
                    </a:p>
                  </a:txBody>
                  <a:tcPr marL="76200" marR="76200" marT="76200" marB="76200"/>
                </a:tc>
              </a:tr>
              <a:tr h="0">
                <a:tc>
                  <a:txBody>
                    <a:bodyPr/>
                    <a:lstStyle/>
                    <a:p>
                      <a:pPr algn="ctr" fontAlgn="t"/>
                      <a:r>
                        <a:rPr lang="en-US" b="1">
                          <a:effectLst/>
                          <a:latin typeface="Cambria" panose="02040503050406030204" pitchFamily="18" charset="0"/>
                        </a:rPr>
                        <a:t>Velocity(v)</a:t>
                      </a:r>
                    </a:p>
                  </a:txBody>
                  <a:tcPr marL="76200" marR="76200" marT="76200" marB="76200"/>
                </a:tc>
                <a:tc>
                  <a:txBody>
                    <a:bodyPr/>
                    <a:lstStyle/>
                    <a:p>
                      <a:pPr algn="ctr" fontAlgn="t"/>
                      <a:r>
                        <a:rPr lang="en-US" b="1" dirty="0">
                          <a:effectLst/>
                          <a:latin typeface="Cambria" panose="02040503050406030204" pitchFamily="18" charset="0"/>
                        </a:rPr>
                        <a:t>Current(</a:t>
                      </a:r>
                      <a:r>
                        <a:rPr lang="en-US" b="1" dirty="0" err="1">
                          <a:effectLst/>
                          <a:latin typeface="Cambria" panose="02040503050406030204" pitchFamily="18" charset="0"/>
                        </a:rPr>
                        <a:t>i</a:t>
                      </a:r>
                      <a:r>
                        <a:rPr lang="en-US" b="1" dirty="0">
                          <a:effectLst/>
                          <a:latin typeface="Cambria" panose="02040503050406030204" pitchFamily="18" charset="0"/>
                        </a:rPr>
                        <a:t>)</a:t>
                      </a:r>
                    </a:p>
                  </a:txBody>
                  <a:tcPr marL="76200" marR="76200" marT="76200" marB="76200"/>
                </a:tc>
              </a:tr>
            </a:tbl>
          </a:graphicData>
        </a:graphic>
      </p:graphicFrame>
      <p:sp>
        <p:nvSpPr>
          <p:cNvPr id="1048955" name="Date Placeholder 3"/>
          <p:cNvSpPr>
            <a:spLocks noGrp="1"/>
          </p:cNvSpPr>
          <p:nvPr>
            <p:ph type="dt" sz="half" idx="10"/>
          </p:nvPr>
        </p:nvSpPr>
        <p:spPr/>
        <p:txBody>
          <a:bodyPr/>
          <a:lstStyle/>
          <a:p>
            <a:fld id="{036ECE96-6198-4B51-9543-0628237B6983}" type="datetime1">
              <a:rPr lang="en-US" smtClean="0"/>
              <a:pPr/>
              <a:t>8/17/2022</a:t>
            </a:fld>
            <a:endParaRPr lang="en-US"/>
          </a:p>
        </p:txBody>
      </p:sp>
      <p:sp>
        <p:nvSpPr>
          <p:cNvPr id="1048956" name="Footer Placeholder 4"/>
          <p:cNvSpPr>
            <a:spLocks noGrp="1"/>
          </p:cNvSpPr>
          <p:nvPr>
            <p:ph type="ftr" sz="quarter" idx="11"/>
          </p:nvPr>
        </p:nvSpPr>
        <p:spPr/>
        <p:txBody>
          <a:bodyPr/>
          <a:lstStyle/>
          <a:p>
            <a:r>
              <a:rPr lang="en-US" smtClean="0"/>
              <a:t>Unit-1/CS/SYBTECH/MITWPU/SRG</a:t>
            </a:r>
            <a:endParaRPr lang="en-US"/>
          </a:p>
        </p:txBody>
      </p:sp>
      <p:sp>
        <p:nvSpPr>
          <p:cNvPr id="1048957" name="Title 1"/>
          <p:cNvSpPr txBox="1"/>
          <p:nvPr/>
        </p:nvSpPr>
        <p:spPr>
          <a:xfrm>
            <a:off x="551596" y="155528"/>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F-V- Analogous Quantities </a:t>
            </a:r>
            <a:endParaRPr lang="en-US" sz="4000"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8" name="Date Placeholder 3"/>
          <p:cNvSpPr>
            <a:spLocks noGrp="1"/>
          </p:cNvSpPr>
          <p:nvPr>
            <p:ph type="dt" sz="half" idx="10"/>
          </p:nvPr>
        </p:nvSpPr>
        <p:spPr/>
        <p:txBody>
          <a:bodyPr/>
          <a:lstStyle/>
          <a:p>
            <a:fld id="{5BF3BFDF-DAE8-42CE-BB92-94A58AB7AC3D}" type="datetime1">
              <a:rPr lang="en-US" smtClean="0"/>
              <a:pPr/>
              <a:t>8/17/2022</a:t>
            </a:fld>
            <a:endParaRPr lang="en-US"/>
          </a:p>
        </p:txBody>
      </p:sp>
      <p:sp>
        <p:nvSpPr>
          <p:cNvPr id="1048959" name="Footer Placeholder 4"/>
          <p:cNvSpPr>
            <a:spLocks noGrp="1"/>
          </p:cNvSpPr>
          <p:nvPr>
            <p:ph type="ftr" sz="quarter" idx="11"/>
          </p:nvPr>
        </p:nvSpPr>
        <p:spPr/>
        <p:txBody>
          <a:bodyPr/>
          <a:lstStyle/>
          <a:p>
            <a:r>
              <a:rPr lang="en-US" smtClean="0"/>
              <a:t>Unit-1/CS/SYBTECH/MITWPU/SRG</a:t>
            </a:r>
            <a:endParaRPr lang="en-US"/>
          </a:p>
        </p:txBody>
      </p:sp>
      <p:sp>
        <p:nvSpPr>
          <p:cNvPr id="1048960" name="Title 1"/>
          <p:cNvSpPr txBox="1"/>
          <p:nvPr/>
        </p:nvSpPr>
        <p:spPr>
          <a:xfrm>
            <a:off x="551596" y="142604"/>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a:solidFill>
                  <a:srgbClr val="00B050"/>
                </a:solidFill>
                <a:latin typeface="Cambria" panose="02040503050406030204" pitchFamily="18" charset="0"/>
              </a:rPr>
              <a:t>Force Current </a:t>
            </a:r>
            <a:r>
              <a:rPr lang="en-US" sz="3600" b="1" dirty="0" smtClean="0">
                <a:solidFill>
                  <a:srgbClr val="00B050"/>
                </a:solidFill>
                <a:latin typeface="Cambria" panose="02040503050406030204" pitchFamily="18" charset="0"/>
              </a:rPr>
              <a:t>Analogy (Node Analysis)</a:t>
            </a:r>
            <a:endParaRPr lang="en-US" sz="3600" b="1" dirty="0">
              <a:solidFill>
                <a:srgbClr val="00B050"/>
              </a:solidFill>
              <a:latin typeface="Cambria" panose="02040503050406030204" pitchFamily="18" charset="0"/>
            </a:endParaRPr>
          </a:p>
        </p:txBody>
      </p:sp>
      <p:pic>
        <p:nvPicPr>
          <p:cNvPr id="2097225" name="Picture 2" descr="Force Current Analogy"/>
          <p:cNvPicPr>
            <a:picLocks noGrp="1" noChangeAspect="1" noChangeArrowheads="1"/>
          </p:cNvPicPr>
          <p:nvPr>
            <p:ph idx="1"/>
          </p:nvPr>
        </p:nvPicPr>
        <p:blipFill>
          <a:blip r:embed="rId2" cstate="print"/>
          <a:srcRect/>
          <a:stretch>
            <a:fillRect/>
          </a:stretch>
        </p:blipFill>
        <p:spPr bwMode="auto">
          <a:xfrm>
            <a:off x="551596" y="1251791"/>
            <a:ext cx="3695700" cy="2114550"/>
          </a:xfrm>
          <a:prstGeom prst="rect">
            <a:avLst/>
          </a:prstGeom>
          <a:noFill/>
        </p:spPr>
      </p:pic>
      <p:pic>
        <p:nvPicPr>
          <p:cNvPr id="2097226" name="Picture 1"/>
          <p:cNvPicPr>
            <a:picLocks noChangeAspect="1"/>
          </p:cNvPicPr>
          <p:nvPr/>
        </p:nvPicPr>
        <p:blipFill>
          <a:blip r:embed="rId3" cstate="print"/>
          <a:stretch>
            <a:fillRect/>
          </a:stretch>
        </p:blipFill>
        <p:spPr>
          <a:xfrm>
            <a:off x="173398" y="3567200"/>
            <a:ext cx="4259107" cy="813731"/>
          </a:xfrm>
          <a:prstGeom prst="rect">
            <a:avLst/>
          </a:prstGeom>
        </p:spPr>
      </p:pic>
      <p:pic>
        <p:nvPicPr>
          <p:cNvPr id="2097227" name="Picture 4" descr="Force Voltage Analogy"/>
          <p:cNvPicPr>
            <a:picLocks noChangeAspect="1" noChangeArrowheads="1"/>
          </p:cNvPicPr>
          <p:nvPr/>
        </p:nvPicPr>
        <p:blipFill>
          <a:blip r:embed="rId4" cstate="print"/>
          <a:srcRect/>
          <a:stretch>
            <a:fillRect/>
          </a:stretch>
        </p:blipFill>
        <p:spPr bwMode="auto">
          <a:xfrm>
            <a:off x="6638261" y="1183161"/>
            <a:ext cx="3379196" cy="2828926"/>
          </a:xfrm>
          <a:prstGeom prst="rect">
            <a:avLst/>
          </a:prstGeom>
          <a:noFill/>
        </p:spPr>
      </p:pic>
      <p:sp>
        <p:nvSpPr>
          <p:cNvPr id="1048961" name="TextBox 2"/>
          <p:cNvSpPr txBox="1">
            <a:spLocks noRot="1" noChangeAspect="1" noMove="1" noResize="1" noEditPoints="1" noAdjustHandles="1" noChangeArrowheads="1" noChangeShapeType="1" noTextEdit="1"/>
          </p:cNvSpPr>
          <p:nvPr/>
        </p:nvSpPr>
        <p:spPr>
          <a:xfrm>
            <a:off x="551596" y="4780307"/>
            <a:ext cx="5003043" cy="624082"/>
          </a:xfrm>
          <a:prstGeom prst="rect">
            <a:avLst/>
          </a:prstGeom>
          <a:blipFill rotWithShape="0">
            <a:blip r:embed="rId5" cstate="print"/>
            <a:stretch>
              <a:fillRect b="-4717"/>
            </a:stretch>
          </a:blipFill>
          <a:ln w="19050">
            <a:solidFill>
              <a:schemeClr val="tx1"/>
            </a:solidFill>
          </a:ln>
        </p:spPr>
        <p:txBody>
          <a:bodyPr/>
          <a:lstStyle/>
          <a:p>
            <a:r>
              <a:rPr lang="en-US">
                <a:noFill/>
              </a:rPr>
              <a:t> </a:t>
            </a:r>
          </a:p>
        </p:txBody>
      </p:sp>
      <p:sp>
        <p:nvSpPr>
          <p:cNvPr id="1048962" name="Rectangle 7"/>
          <p:cNvSpPr>
            <a:spLocks noRot="1" noChangeAspect="1" noMove="1" noResize="1" noEditPoints="1" noAdjustHandles="1" noChangeArrowheads="1" noChangeShapeType="1" noTextEdit="1"/>
          </p:cNvSpPr>
          <p:nvPr/>
        </p:nvSpPr>
        <p:spPr>
          <a:xfrm>
            <a:off x="6984165" y="4780307"/>
            <a:ext cx="4551311" cy="470000"/>
          </a:xfrm>
          <a:prstGeom prst="rect">
            <a:avLst/>
          </a:prstGeom>
          <a:blipFill rotWithShape="0">
            <a:blip r:embed="rId6" cstate="print"/>
            <a:stretch>
              <a:fillRect/>
            </a:stretch>
          </a:blipFill>
          <a:ln w="19050">
            <a:solidFill>
              <a:schemeClr val="tx1"/>
            </a:solidFill>
          </a:ln>
        </p:spPr>
        <p:txBody>
          <a:bodyPr/>
          <a:lstStyle/>
          <a:p>
            <a:r>
              <a:rPr lang="en-US">
                <a:noFill/>
              </a:rPr>
              <a:t> </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7" name="Content Placeholder 1"/>
          <p:cNvGraphicFramePr>
            <a:graphicFrameLocks noGrp="1"/>
          </p:cNvGraphicFramePr>
          <p:nvPr>
            <p:ph idx="1"/>
          </p:nvPr>
        </p:nvGraphicFramePr>
        <p:xfrm>
          <a:off x="2932113" y="1550194"/>
          <a:ext cx="5753100" cy="3810000"/>
        </p:xfrm>
        <a:graphic>
          <a:graphicData uri="http://schemas.openxmlformats.org/drawingml/2006/table">
            <a:tbl>
              <a:tblPr>
                <a:tableStyleId>{5DA37D80-6434-44D0-A028-1B22A696006F}</a:tableStyleId>
              </a:tblPr>
              <a:tblGrid>
                <a:gridCol w="2876550"/>
                <a:gridCol w="2876550"/>
              </a:tblGrid>
              <a:tr h="0">
                <a:tc>
                  <a:txBody>
                    <a:bodyPr/>
                    <a:lstStyle/>
                    <a:p>
                      <a:pPr algn="ctr" fontAlgn="t"/>
                      <a:r>
                        <a:rPr lang="en-US" b="1" dirty="0">
                          <a:effectLst/>
                          <a:latin typeface="Cambria" panose="02040503050406030204" pitchFamily="18" charset="0"/>
                        </a:rPr>
                        <a:t>Translational Mechanical System</a:t>
                      </a:r>
                    </a:p>
                  </a:txBody>
                  <a:tcPr marL="76200" marR="76200" marT="76200" marB="76200">
                    <a:solidFill>
                      <a:schemeClr val="accent2">
                        <a:lumMod val="40000"/>
                        <a:lumOff val="60000"/>
                      </a:schemeClr>
                    </a:solidFill>
                  </a:tcPr>
                </a:tc>
                <a:tc>
                  <a:txBody>
                    <a:bodyPr/>
                    <a:lstStyle/>
                    <a:p>
                      <a:pPr algn="ctr" fontAlgn="t"/>
                      <a:r>
                        <a:rPr lang="en-US" b="1" dirty="0">
                          <a:effectLst/>
                          <a:latin typeface="Cambria" panose="02040503050406030204" pitchFamily="18" charset="0"/>
                        </a:rPr>
                        <a:t>Electrical System</a:t>
                      </a:r>
                    </a:p>
                  </a:txBody>
                  <a:tcPr marL="76200" marR="76200" marT="76200" marB="76200">
                    <a:solidFill>
                      <a:schemeClr val="accent2">
                        <a:lumMod val="40000"/>
                        <a:lumOff val="60000"/>
                      </a:schemeClr>
                    </a:solidFill>
                  </a:tcPr>
                </a:tc>
              </a:tr>
              <a:tr h="0">
                <a:tc>
                  <a:txBody>
                    <a:bodyPr/>
                    <a:lstStyle/>
                    <a:p>
                      <a:pPr algn="ctr" fontAlgn="t"/>
                      <a:r>
                        <a:rPr lang="en-US">
                          <a:effectLst/>
                          <a:latin typeface="Cambria" panose="02040503050406030204" pitchFamily="18" charset="0"/>
                        </a:rPr>
                        <a:t>Force(F)</a:t>
                      </a:r>
                    </a:p>
                  </a:txBody>
                  <a:tcPr marL="76200" marR="76200" marT="76200" marB="76200"/>
                </a:tc>
                <a:tc>
                  <a:txBody>
                    <a:bodyPr/>
                    <a:lstStyle/>
                    <a:p>
                      <a:pPr algn="ctr" fontAlgn="t"/>
                      <a:r>
                        <a:rPr lang="en-US" dirty="0">
                          <a:effectLst/>
                          <a:latin typeface="Cambria" panose="02040503050406030204" pitchFamily="18" charset="0"/>
                        </a:rPr>
                        <a:t>Current(</a:t>
                      </a:r>
                      <a:r>
                        <a:rPr lang="en-US" dirty="0" err="1">
                          <a:effectLst/>
                          <a:latin typeface="Cambria" panose="02040503050406030204" pitchFamily="18" charset="0"/>
                        </a:rPr>
                        <a:t>i</a:t>
                      </a:r>
                      <a:r>
                        <a:rPr lang="en-US" dirty="0">
                          <a:effectLst/>
                          <a:latin typeface="Cambria" panose="02040503050406030204" pitchFamily="18" charset="0"/>
                        </a:rPr>
                        <a:t>)</a:t>
                      </a:r>
                    </a:p>
                  </a:txBody>
                  <a:tcPr marL="76200" marR="76200" marT="76200" marB="76200"/>
                </a:tc>
              </a:tr>
              <a:tr h="0">
                <a:tc>
                  <a:txBody>
                    <a:bodyPr/>
                    <a:lstStyle/>
                    <a:p>
                      <a:pPr algn="ctr" fontAlgn="t"/>
                      <a:r>
                        <a:rPr lang="en-US">
                          <a:effectLst/>
                          <a:latin typeface="Cambria" panose="02040503050406030204" pitchFamily="18" charset="0"/>
                        </a:rPr>
                        <a:t>Mass(M)</a:t>
                      </a:r>
                    </a:p>
                  </a:txBody>
                  <a:tcPr marL="76200" marR="76200" marT="76200" marB="76200"/>
                </a:tc>
                <a:tc>
                  <a:txBody>
                    <a:bodyPr/>
                    <a:lstStyle/>
                    <a:p>
                      <a:pPr algn="ctr" fontAlgn="t"/>
                      <a:r>
                        <a:rPr lang="en-US">
                          <a:effectLst/>
                          <a:latin typeface="Cambria" panose="02040503050406030204" pitchFamily="18" charset="0"/>
                        </a:rPr>
                        <a:t>Capacitance(C)</a:t>
                      </a:r>
                    </a:p>
                  </a:txBody>
                  <a:tcPr marL="76200" marR="76200" marT="76200" marB="76200"/>
                </a:tc>
              </a:tr>
              <a:tr h="0">
                <a:tc>
                  <a:txBody>
                    <a:bodyPr/>
                    <a:lstStyle/>
                    <a:p>
                      <a:pPr algn="ctr" fontAlgn="t"/>
                      <a:r>
                        <a:rPr lang="en-US">
                          <a:effectLst/>
                          <a:latin typeface="Cambria" panose="02040503050406030204" pitchFamily="18" charset="0"/>
                        </a:rPr>
                        <a:t>Frictional coefficient(B)</a:t>
                      </a:r>
                    </a:p>
                  </a:txBody>
                  <a:tcPr marL="76200" marR="76200" marT="76200" marB="76200"/>
                </a:tc>
                <a:tc>
                  <a:txBody>
                    <a:bodyPr/>
                    <a:lstStyle/>
                    <a:p>
                      <a:pPr algn="ctr" fontAlgn="t"/>
                      <a:r>
                        <a:rPr lang="en-US">
                          <a:effectLst/>
                          <a:latin typeface="Cambria" panose="02040503050406030204" pitchFamily="18" charset="0"/>
                        </a:rPr>
                        <a:t>Reciprocal of Resistance</a:t>
                      </a:r>
                      <a:r>
                        <a:rPr lang="en-US" u="none" strike="noStrike">
                          <a:effectLst/>
                          <a:latin typeface="Cambria" panose="02040503050406030204" pitchFamily="18" charset="0"/>
                        </a:rPr>
                        <a:t>(1R)(1R)</a:t>
                      </a:r>
                      <a:endParaRPr lang="en-US">
                        <a:effectLst/>
                        <a:latin typeface="Cambria" panose="02040503050406030204" pitchFamily="18" charset="0"/>
                      </a:endParaRPr>
                    </a:p>
                  </a:txBody>
                  <a:tcPr marL="76200" marR="76200" marT="76200" marB="76200"/>
                </a:tc>
              </a:tr>
              <a:tr h="0">
                <a:tc>
                  <a:txBody>
                    <a:bodyPr/>
                    <a:lstStyle/>
                    <a:p>
                      <a:pPr algn="ctr" fontAlgn="t"/>
                      <a:r>
                        <a:rPr lang="en-US">
                          <a:effectLst/>
                          <a:latin typeface="Cambria" panose="02040503050406030204" pitchFamily="18" charset="0"/>
                        </a:rPr>
                        <a:t>Spring constant(K)</a:t>
                      </a:r>
                    </a:p>
                  </a:txBody>
                  <a:tcPr marL="76200" marR="76200" marT="76200" marB="76200"/>
                </a:tc>
                <a:tc>
                  <a:txBody>
                    <a:bodyPr/>
                    <a:lstStyle/>
                    <a:p>
                      <a:pPr algn="ctr" fontAlgn="t"/>
                      <a:r>
                        <a:rPr lang="en-US" dirty="0">
                          <a:effectLst/>
                          <a:latin typeface="Cambria" panose="02040503050406030204" pitchFamily="18" charset="0"/>
                        </a:rPr>
                        <a:t>Reciprocal of </a:t>
                      </a:r>
                      <a:r>
                        <a:rPr lang="en-US" dirty="0" smtClean="0">
                          <a:effectLst/>
                          <a:latin typeface="Cambria" panose="02040503050406030204" pitchFamily="18" charset="0"/>
                        </a:rPr>
                        <a:t>Inductance</a:t>
                      </a:r>
                      <a:r>
                        <a:rPr lang="en-US" u="none" strike="noStrike" dirty="0" smtClean="0">
                          <a:effectLst/>
                          <a:latin typeface="Cambria" panose="02040503050406030204" pitchFamily="18" charset="0"/>
                        </a:rPr>
                        <a:t>(1/L)</a:t>
                      </a:r>
                      <a:endParaRPr lang="en-US" dirty="0">
                        <a:effectLst/>
                        <a:latin typeface="Cambria" panose="02040503050406030204" pitchFamily="18" charset="0"/>
                      </a:endParaRPr>
                    </a:p>
                  </a:txBody>
                  <a:tcPr marL="76200" marR="76200" marT="76200" marB="76200"/>
                </a:tc>
              </a:tr>
              <a:tr h="0">
                <a:tc>
                  <a:txBody>
                    <a:bodyPr/>
                    <a:lstStyle/>
                    <a:p>
                      <a:pPr algn="ctr" fontAlgn="t"/>
                      <a:r>
                        <a:rPr lang="en-US">
                          <a:effectLst/>
                          <a:latin typeface="Cambria" panose="02040503050406030204" pitchFamily="18" charset="0"/>
                        </a:rPr>
                        <a:t>Displacement(x)</a:t>
                      </a:r>
                    </a:p>
                  </a:txBody>
                  <a:tcPr marL="76200" marR="76200" marT="76200" marB="76200"/>
                </a:tc>
                <a:tc>
                  <a:txBody>
                    <a:bodyPr/>
                    <a:lstStyle/>
                    <a:p>
                      <a:pPr algn="ctr" fontAlgn="t"/>
                      <a:r>
                        <a:rPr lang="en-US">
                          <a:effectLst/>
                          <a:latin typeface="Cambria" panose="02040503050406030204" pitchFamily="18" charset="0"/>
                        </a:rPr>
                        <a:t>Magnetic Flux(</a:t>
                      </a:r>
                      <a:r>
                        <a:rPr lang="el-GR">
                          <a:effectLst/>
                          <a:latin typeface="Cambria" panose="02040503050406030204" pitchFamily="18" charset="0"/>
                        </a:rPr>
                        <a:t>ψ)</a:t>
                      </a:r>
                    </a:p>
                  </a:txBody>
                  <a:tcPr marL="76200" marR="76200" marT="76200" marB="76200"/>
                </a:tc>
              </a:tr>
              <a:tr h="0">
                <a:tc>
                  <a:txBody>
                    <a:bodyPr/>
                    <a:lstStyle/>
                    <a:p>
                      <a:pPr algn="ctr" fontAlgn="t"/>
                      <a:r>
                        <a:rPr lang="en-US">
                          <a:effectLst/>
                          <a:latin typeface="Cambria" panose="02040503050406030204" pitchFamily="18" charset="0"/>
                        </a:rPr>
                        <a:t>Velocity(v)</a:t>
                      </a:r>
                    </a:p>
                  </a:txBody>
                  <a:tcPr marL="76200" marR="76200" marT="76200" marB="76200"/>
                </a:tc>
                <a:tc>
                  <a:txBody>
                    <a:bodyPr/>
                    <a:lstStyle/>
                    <a:p>
                      <a:pPr algn="ctr" fontAlgn="t"/>
                      <a:r>
                        <a:rPr lang="en-US" dirty="0">
                          <a:effectLst/>
                          <a:latin typeface="Cambria" panose="02040503050406030204" pitchFamily="18" charset="0"/>
                        </a:rPr>
                        <a:t>Voltage(V)</a:t>
                      </a:r>
                    </a:p>
                  </a:txBody>
                  <a:tcPr marL="76200" marR="76200" marT="76200" marB="76200"/>
                </a:tc>
              </a:tr>
            </a:tbl>
          </a:graphicData>
        </a:graphic>
      </p:graphicFrame>
      <p:sp>
        <p:nvSpPr>
          <p:cNvPr id="1048963" name="Date Placeholder 3"/>
          <p:cNvSpPr>
            <a:spLocks noGrp="1"/>
          </p:cNvSpPr>
          <p:nvPr>
            <p:ph type="dt" sz="half" idx="10"/>
          </p:nvPr>
        </p:nvSpPr>
        <p:spPr/>
        <p:txBody>
          <a:bodyPr/>
          <a:lstStyle/>
          <a:p>
            <a:fld id="{9BB90BFF-CE34-426A-A753-DDEE3BCA44E0}" type="datetime1">
              <a:rPr lang="en-US" smtClean="0"/>
              <a:pPr/>
              <a:t>8/17/2022</a:t>
            </a:fld>
            <a:endParaRPr lang="en-US"/>
          </a:p>
        </p:txBody>
      </p:sp>
      <p:sp>
        <p:nvSpPr>
          <p:cNvPr id="1048964" name="Footer Placeholder 4"/>
          <p:cNvSpPr>
            <a:spLocks noGrp="1"/>
          </p:cNvSpPr>
          <p:nvPr>
            <p:ph type="ftr" sz="quarter" idx="11"/>
          </p:nvPr>
        </p:nvSpPr>
        <p:spPr/>
        <p:txBody>
          <a:bodyPr/>
          <a:lstStyle/>
          <a:p>
            <a:r>
              <a:rPr lang="en-US" smtClean="0"/>
              <a:t>Unit-1/CS/SYBTECH/MITWPU/SRG</a:t>
            </a:r>
            <a:endParaRPr lang="en-US"/>
          </a:p>
        </p:txBody>
      </p:sp>
      <p:sp>
        <p:nvSpPr>
          <p:cNvPr id="1048965" name="Title 1"/>
          <p:cNvSpPr txBox="1"/>
          <p:nvPr/>
        </p:nvSpPr>
        <p:spPr>
          <a:xfrm>
            <a:off x="550863" y="183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F-I- Analogous Quantities </a:t>
            </a:r>
            <a:endParaRPr lang="en-US" sz="4000"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6" name="Date Placeholder 1"/>
          <p:cNvSpPr>
            <a:spLocks noGrp="1"/>
          </p:cNvSpPr>
          <p:nvPr>
            <p:ph type="dt" sz="half" idx="10"/>
          </p:nvPr>
        </p:nvSpPr>
        <p:spPr/>
        <p:txBody>
          <a:bodyPr/>
          <a:lstStyle/>
          <a:p>
            <a:fld id="{453D126E-7393-4DCF-A5DE-FEF04B75789C}" type="datetime1">
              <a:rPr lang="en-US" smtClean="0"/>
              <a:pPr/>
              <a:t>8/17/2022</a:t>
            </a:fld>
            <a:endParaRPr lang="en-US"/>
          </a:p>
        </p:txBody>
      </p:sp>
      <p:sp>
        <p:nvSpPr>
          <p:cNvPr id="1048967" name="Footer Placeholder 2"/>
          <p:cNvSpPr>
            <a:spLocks noGrp="1"/>
          </p:cNvSpPr>
          <p:nvPr>
            <p:ph type="ftr" sz="quarter" idx="11"/>
          </p:nvPr>
        </p:nvSpPr>
        <p:spPr/>
        <p:txBody>
          <a:bodyPr/>
          <a:lstStyle/>
          <a:p>
            <a:r>
              <a:rPr lang="en-US" smtClean="0"/>
              <a:t>Unit-1/CS/SYBTECH/MITWPU/SRG</a:t>
            </a:r>
            <a:endParaRPr lang="en-US"/>
          </a:p>
        </p:txBody>
      </p:sp>
      <p:sp>
        <p:nvSpPr>
          <p:cNvPr id="1048968" name="Title 1"/>
          <p:cNvSpPr txBox="1"/>
          <p:nvPr/>
        </p:nvSpPr>
        <p:spPr>
          <a:xfrm>
            <a:off x="690348" y="28983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Equivalent Mechanical Systems</a:t>
            </a:r>
            <a:endParaRPr lang="en-US" sz="4000" dirty="0">
              <a:solidFill>
                <a:srgbClr val="FF0000"/>
              </a:solidFill>
              <a:latin typeface="Cambria" panose="02040503050406030204" pitchFamily="18" charset="0"/>
            </a:endParaRPr>
          </a:p>
        </p:txBody>
      </p:sp>
      <p:sp>
        <p:nvSpPr>
          <p:cNvPr id="1048969" name="TextBox 4"/>
          <p:cNvSpPr txBox="1"/>
          <p:nvPr/>
        </p:nvSpPr>
        <p:spPr>
          <a:xfrm>
            <a:off x="573773" y="1030179"/>
            <a:ext cx="10748749" cy="5577840"/>
          </a:xfrm>
          <a:prstGeom prst="rect">
            <a:avLst/>
          </a:prstGeom>
          <a:noFill/>
        </p:spPr>
        <p:txBody>
          <a:bodyPr wrap="square" rtlCol="0">
            <a:spAutoFit/>
          </a:bodyPr>
          <a:lstStyle/>
          <a:p>
            <a:pPr algn="just">
              <a:lnSpc>
                <a:spcPct val="200000"/>
              </a:lnSpc>
            </a:pPr>
            <a:r>
              <a:rPr lang="en-US" sz="2000" dirty="0" smtClean="0">
                <a:latin typeface="Cambria" panose="02040503050406030204" pitchFamily="18" charset="0"/>
              </a:rPr>
              <a:t>To draw such systems from the given  mechanical system, follow the steps below</a:t>
            </a:r>
          </a:p>
          <a:p>
            <a:pPr algn="just">
              <a:lnSpc>
                <a:spcPct val="200000"/>
              </a:lnSpc>
            </a:pPr>
            <a:r>
              <a:rPr lang="en-US" sz="2000" b="1" dirty="0" smtClean="0">
                <a:latin typeface="Cambria" panose="02040503050406030204" pitchFamily="18" charset="0"/>
              </a:rPr>
              <a:t>Step 1: </a:t>
            </a:r>
            <a:r>
              <a:rPr lang="en-US" sz="2000" dirty="0" smtClean="0">
                <a:latin typeface="Cambria" panose="02040503050406030204" pitchFamily="18" charset="0"/>
              </a:rPr>
              <a:t>Due to applied force, identify the displacements in the mechanical system.</a:t>
            </a:r>
          </a:p>
          <a:p>
            <a:pPr algn="just">
              <a:lnSpc>
                <a:spcPct val="200000"/>
              </a:lnSpc>
            </a:pPr>
            <a:r>
              <a:rPr lang="en-US" sz="2000" b="1" dirty="0" smtClean="0">
                <a:latin typeface="Cambria" panose="02040503050406030204" pitchFamily="18" charset="0"/>
              </a:rPr>
              <a:t>Step 2: </a:t>
            </a:r>
            <a:r>
              <a:rPr lang="en-US" sz="2000" dirty="0" smtClean="0">
                <a:latin typeface="Cambria" panose="02040503050406030204" pitchFamily="18" charset="0"/>
              </a:rPr>
              <a:t>Identify the elements which are under  the different displacement.</a:t>
            </a:r>
          </a:p>
          <a:p>
            <a:pPr algn="just">
              <a:lnSpc>
                <a:spcPct val="200000"/>
              </a:lnSpc>
            </a:pPr>
            <a:r>
              <a:rPr lang="en-US" sz="2000" b="1" dirty="0" smtClean="0">
                <a:latin typeface="Cambria" panose="02040503050406030204" pitchFamily="18" charset="0"/>
              </a:rPr>
              <a:t>Step 3: </a:t>
            </a:r>
            <a:r>
              <a:rPr lang="en-US" sz="2000" dirty="0" smtClean="0">
                <a:latin typeface="Cambria" panose="02040503050406030204" pitchFamily="18" charset="0"/>
              </a:rPr>
              <a:t>Represent each displacement by a separate node, using Nodal Analysis.</a:t>
            </a:r>
          </a:p>
          <a:p>
            <a:pPr algn="just">
              <a:lnSpc>
                <a:spcPct val="200000"/>
              </a:lnSpc>
            </a:pPr>
            <a:r>
              <a:rPr lang="en-US" sz="2000" b="1" dirty="0" smtClean="0">
                <a:latin typeface="Cambria" panose="02040503050406030204" pitchFamily="18" charset="0"/>
              </a:rPr>
              <a:t>Step 4: </a:t>
            </a:r>
            <a:r>
              <a:rPr lang="en-US" sz="2000" dirty="0" smtClean="0">
                <a:latin typeface="Cambria" panose="02040503050406030204" pitchFamily="18" charset="0"/>
              </a:rPr>
              <a:t>show all elements in parallel under the respective nodes which are under the influence of respective displacements.</a:t>
            </a:r>
          </a:p>
          <a:p>
            <a:pPr algn="just">
              <a:lnSpc>
                <a:spcPct val="200000"/>
              </a:lnSpc>
            </a:pPr>
            <a:r>
              <a:rPr lang="en-US" sz="2000" b="1" dirty="0" smtClean="0">
                <a:latin typeface="Cambria" panose="02040503050406030204" pitchFamily="18" charset="0"/>
              </a:rPr>
              <a:t>Step 5: </a:t>
            </a:r>
            <a:r>
              <a:rPr lang="en-US" sz="2000" dirty="0" smtClean="0">
                <a:latin typeface="Cambria" panose="02040503050406030204" pitchFamily="18" charset="0"/>
              </a:rPr>
              <a:t>Elements causing same change in displacement will get connected in parallel between the respective nodes.</a:t>
            </a:r>
          </a:p>
          <a:p>
            <a:pPr algn="just">
              <a:lnSpc>
                <a:spcPct val="200000"/>
              </a:lnSpc>
            </a:pPr>
            <a:endParaRPr lang="en-US" sz="2000" dirty="0">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0" name="Date Placeholder 1"/>
          <p:cNvSpPr>
            <a:spLocks noGrp="1"/>
          </p:cNvSpPr>
          <p:nvPr>
            <p:ph type="dt" sz="half" idx="10"/>
          </p:nvPr>
        </p:nvSpPr>
        <p:spPr/>
        <p:txBody>
          <a:bodyPr/>
          <a:lstStyle/>
          <a:p>
            <a:fld id="{32C4A20D-BBBF-4BC9-9945-01A8F0FF9025}" type="datetime1">
              <a:rPr lang="en-US" smtClean="0"/>
              <a:pPr/>
              <a:t>8/17/2022</a:t>
            </a:fld>
            <a:endParaRPr lang="en-US"/>
          </a:p>
        </p:txBody>
      </p:sp>
      <p:sp>
        <p:nvSpPr>
          <p:cNvPr id="1048971" name="Footer Placeholder 2"/>
          <p:cNvSpPr>
            <a:spLocks noGrp="1"/>
          </p:cNvSpPr>
          <p:nvPr>
            <p:ph type="ftr" sz="quarter" idx="11"/>
          </p:nvPr>
        </p:nvSpPr>
        <p:spPr/>
        <p:txBody>
          <a:bodyPr/>
          <a:lstStyle/>
          <a:p>
            <a:r>
              <a:rPr lang="en-US" smtClean="0"/>
              <a:t>Unit-1/CS/SYBTECH/MITWPU/SRG</a:t>
            </a:r>
            <a:endParaRPr lang="en-US"/>
          </a:p>
        </p:txBody>
      </p:sp>
      <p:sp>
        <p:nvSpPr>
          <p:cNvPr id="1048972" name="Title 1"/>
          <p:cNvSpPr txBox="1"/>
          <p:nvPr/>
        </p:nvSpPr>
        <p:spPr>
          <a:xfrm>
            <a:off x="690348" y="28983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Various Mechanical Systems</a:t>
            </a:r>
            <a:endParaRPr lang="en-US" sz="4000" dirty="0">
              <a:solidFill>
                <a:srgbClr val="FF0000"/>
              </a:solidFill>
              <a:latin typeface="Cambria" panose="02040503050406030204" pitchFamily="18" charset="0"/>
            </a:endParaRPr>
          </a:p>
        </p:txBody>
      </p:sp>
      <p:pic>
        <p:nvPicPr>
          <p:cNvPr id="2097228" name="Picture 4"/>
          <p:cNvPicPr>
            <a:picLocks noChangeAspect="1"/>
          </p:cNvPicPr>
          <p:nvPr/>
        </p:nvPicPr>
        <p:blipFill>
          <a:blip r:embed="rId2" cstate="print"/>
          <a:stretch>
            <a:fillRect/>
          </a:stretch>
        </p:blipFill>
        <p:spPr>
          <a:xfrm>
            <a:off x="1395412" y="3844404"/>
            <a:ext cx="9401175" cy="2171700"/>
          </a:xfrm>
          <a:prstGeom prst="rect">
            <a:avLst/>
          </a:prstGeom>
        </p:spPr>
      </p:pic>
      <p:pic>
        <p:nvPicPr>
          <p:cNvPr id="2097229" name="Picture 5"/>
          <p:cNvPicPr>
            <a:picLocks noChangeAspect="1"/>
          </p:cNvPicPr>
          <p:nvPr/>
        </p:nvPicPr>
        <p:blipFill>
          <a:blip r:embed="rId3" cstate="print"/>
          <a:stretch>
            <a:fillRect/>
          </a:stretch>
        </p:blipFill>
        <p:spPr>
          <a:xfrm>
            <a:off x="1361897" y="1200302"/>
            <a:ext cx="9172502" cy="2473979"/>
          </a:xfrm>
          <a:prstGeom prst="rect">
            <a:avLst/>
          </a:prstGeom>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3" name="Date Placeholder 1"/>
          <p:cNvSpPr>
            <a:spLocks noGrp="1"/>
          </p:cNvSpPr>
          <p:nvPr>
            <p:ph type="dt" sz="half" idx="10"/>
          </p:nvPr>
        </p:nvSpPr>
        <p:spPr/>
        <p:txBody>
          <a:bodyPr/>
          <a:lstStyle/>
          <a:p>
            <a:fld id="{84155061-30C7-4B5D-9730-379C8548E1E4}" type="datetime1">
              <a:rPr lang="en-US" smtClean="0"/>
              <a:pPr/>
              <a:t>8/17/2022</a:t>
            </a:fld>
            <a:endParaRPr lang="en-US"/>
          </a:p>
        </p:txBody>
      </p:sp>
      <p:sp>
        <p:nvSpPr>
          <p:cNvPr id="1048974" name="Footer Placeholder 2"/>
          <p:cNvSpPr>
            <a:spLocks noGrp="1"/>
          </p:cNvSpPr>
          <p:nvPr>
            <p:ph type="ftr" sz="quarter" idx="11"/>
          </p:nvPr>
        </p:nvSpPr>
        <p:spPr/>
        <p:txBody>
          <a:bodyPr/>
          <a:lstStyle/>
          <a:p>
            <a:r>
              <a:rPr lang="en-US" smtClean="0"/>
              <a:t>Unit-1/CS/SYBTECH/MITWPU/SRG</a:t>
            </a:r>
            <a:endParaRPr lang="en-US"/>
          </a:p>
        </p:txBody>
      </p:sp>
      <p:sp>
        <p:nvSpPr>
          <p:cNvPr id="1048975" name="Title 1"/>
          <p:cNvSpPr txBox="1"/>
          <p:nvPr/>
        </p:nvSpPr>
        <p:spPr>
          <a:xfrm>
            <a:off x="690348" y="28983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Various Mechanical Systems</a:t>
            </a:r>
            <a:endParaRPr lang="en-US" sz="4000" dirty="0">
              <a:solidFill>
                <a:srgbClr val="FF0000"/>
              </a:solidFill>
              <a:latin typeface="Cambria" panose="02040503050406030204" pitchFamily="18" charset="0"/>
            </a:endParaRPr>
          </a:p>
        </p:txBody>
      </p:sp>
      <p:pic>
        <p:nvPicPr>
          <p:cNvPr id="2097230" name="Picture 5"/>
          <p:cNvPicPr>
            <a:picLocks noChangeAspect="1"/>
          </p:cNvPicPr>
          <p:nvPr/>
        </p:nvPicPr>
        <p:blipFill>
          <a:blip r:embed="rId2" cstate="print"/>
          <a:stretch>
            <a:fillRect/>
          </a:stretch>
        </p:blipFill>
        <p:spPr>
          <a:xfrm>
            <a:off x="838200" y="1571980"/>
            <a:ext cx="9870395" cy="4023602"/>
          </a:xfrm>
          <a:prstGeom prst="rect">
            <a:avLst/>
          </a:prstGeom>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6" name="Date Placeholder 1"/>
          <p:cNvSpPr>
            <a:spLocks noGrp="1"/>
          </p:cNvSpPr>
          <p:nvPr>
            <p:ph type="dt" sz="half" idx="10"/>
          </p:nvPr>
        </p:nvSpPr>
        <p:spPr/>
        <p:txBody>
          <a:bodyPr/>
          <a:lstStyle/>
          <a:p>
            <a:fld id="{B3ACE39A-BD98-45DD-90C6-42F20FE5F09A}" type="datetime1">
              <a:rPr lang="en-US" smtClean="0"/>
              <a:pPr/>
              <a:t>8/17/2022</a:t>
            </a:fld>
            <a:endParaRPr lang="en-US"/>
          </a:p>
        </p:txBody>
      </p:sp>
      <p:sp>
        <p:nvSpPr>
          <p:cNvPr id="1048977" name="Footer Placeholder 2"/>
          <p:cNvSpPr>
            <a:spLocks noGrp="1"/>
          </p:cNvSpPr>
          <p:nvPr>
            <p:ph type="ftr" sz="quarter" idx="11"/>
          </p:nvPr>
        </p:nvSpPr>
        <p:spPr/>
        <p:txBody>
          <a:bodyPr/>
          <a:lstStyle/>
          <a:p>
            <a:r>
              <a:rPr lang="en-US" smtClean="0"/>
              <a:t>Unit-1/CS/SYBTECH/MITWPU/SRG</a:t>
            </a:r>
            <a:endParaRPr lang="en-US"/>
          </a:p>
        </p:txBody>
      </p:sp>
      <p:sp>
        <p:nvSpPr>
          <p:cNvPr id="1048978" name="Title 1"/>
          <p:cNvSpPr txBox="1"/>
          <p:nvPr/>
        </p:nvSpPr>
        <p:spPr>
          <a:xfrm>
            <a:off x="690348" y="28983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Various Mechanical Systems</a:t>
            </a:r>
            <a:endParaRPr lang="en-US" sz="4000" dirty="0">
              <a:solidFill>
                <a:srgbClr val="FF0000"/>
              </a:solidFill>
              <a:latin typeface="Cambria" panose="02040503050406030204" pitchFamily="18" charset="0"/>
            </a:endParaRPr>
          </a:p>
        </p:txBody>
      </p:sp>
      <p:pic>
        <p:nvPicPr>
          <p:cNvPr id="2097231" name="Picture 4"/>
          <p:cNvPicPr>
            <a:picLocks noChangeAspect="1"/>
          </p:cNvPicPr>
          <p:nvPr/>
        </p:nvPicPr>
        <p:blipFill>
          <a:blip r:embed="rId2" cstate="print"/>
          <a:stretch>
            <a:fillRect/>
          </a:stretch>
        </p:blipFill>
        <p:spPr>
          <a:xfrm>
            <a:off x="2852383" y="1465499"/>
            <a:ext cx="5868536" cy="4118982"/>
          </a:xfrm>
          <a:prstGeom prst="rect">
            <a:avLst/>
          </a:prstGeom>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9" name="Date Placeholder 1"/>
          <p:cNvSpPr>
            <a:spLocks noGrp="1"/>
          </p:cNvSpPr>
          <p:nvPr>
            <p:ph type="dt" sz="half" idx="10"/>
          </p:nvPr>
        </p:nvSpPr>
        <p:spPr/>
        <p:txBody>
          <a:bodyPr/>
          <a:lstStyle/>
          <a:p>
            <a:fld id="{952809BB-C11A-4D83-A594-6CF112B592A6}" type="datetime1">
              <a:rPr lang="en-US" smtClean="0"/>
              <a:pPr/>
              <a:t>8/17/2022</a:t>
            </a:fld>
            <a:endParaRPr lang="en-US"/>
          </a:p>
        </p:txBody>
      </p:sp>
      <p:sp>
        <p:nvSpPr>
          <p:cNvPr id="1048980" name="Footer Placeholder 2"/>
          <p:cNvSpPr>
            <a:spLocks noGrp="1"/>
          </p:cNvSpPr>
          <p:nvPr>
            <p:ph type="ftr" sz="quarter" idx="11"/>
          </p:nvPr>
        </p:nvSpPr>
        <p:spPr/>
        <p:txBody>
          <a:bodyPr/>
          <a:lstStyle/>
          <a:p>
            <a:r>
              <a:rPr lang="en-US" smtClean="0"/>
              <a:t>Unit-1/CS/SYBTECH/MITWPU/SRG</a:t>
            </a:r>
            <a:endParaRPr lang="en-US"/>
          </a:p>
        </p:txBody>
      </p:sp>
      <p:sp>
        <p:nvSpPr>
          <p:cNvPr id="1048981" name="Title 1"/>
          <p:cNvSpPr txBox="1"/>
          <p:nvPr/>
        </p:nvSpPr>
        <p:spPr>
          <a:xfrm>
            <a:off x="690348" y="28983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3600" b="1" dirty="0" smtClean="0">
                <a:solidFill>
                  <a:srgbClr val="00B050"/>
                </a:solidFill>
                <a:latin typeface="Cambria" panose="02040503050406030204" pitchFamily="18" charset="0"/>
              </a:rPr>
              <a:t>Various Mechanical Systems</a:t>
            </a:r>
            <a:endParaRPr lang="en-US" sz="4000" dirty="0">
              <a:solidFill>
                <a:srgbClr val="FF0000"/>
              </a:solidFill>
              <a:latin typeface="Cambria" panose="02040503050406030204" pitchFamily="18" charset="0"/>
            </a:endParaRPr>
          </a:p>
        </p:txBody>
      </p:sp>
      <p:pic>
        <p:nvPicPr>
          <p:cNvPr id="2097232" name="Picture 5"/>
          <p:cNvPicPr>
            <a:picLocks noChangeAspect="1"/>
          </p:cNvPicPr>
          <p:nvPr/>
        </p:nvPicPr>
        <p:blipFill>
          <a:blip r:embed="rId2" cstate="print"/>
          <a:stretch>
            <a:fillRect/>
          </a:stretch>
        </p:blipFill>
        <p:spPr>
          <a:xfrm>
            <a:off x="2210938" y="1816004"/>
            <a:ext cx="6886006" cy="3529511"/>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Date Placeholder 2"/>
          <p:cNvSpPr>
            <a:spLocks noGrp="1"/>
          </p:cNvSpPr>
          <p:nvPr>
            <p:ph type="dt" sz="half" idx="10"/>
          </p:nvPr>
        </p:nvSpPr>
        <p:spPr/>
        <p:txBody>
          <a:bodyPr/>
          <a:lstStyle/>
          <a:p>
            <a:fld id="{3933E125-7062-4845-B430-1EBF74BFF0C7}" type="datetime1">
              <a:rPr lang="en-US" smtClean="0"/>
              <a:pPr/>
              <a:t>8/17/2022</a:t>
            </a:fld>
            <a:endParaRPr lang="en-US"/>
          </a:p>
        </p:txBody>
      </p:sp>
      <p:sp>
        <p:nvSpPr>
          <p:cNvPr id="1048649" name="Footer Placeholder 3"/>
          <p:cNvSpPr>
            <a:spLocks noGrp="1"/>
          </p:cNvSpPr>
          <p:nvPr>
            <p:ph type="ftr" sz="quarter" idx="11"/>
          </p:nvPr>
        </p:nvSpPr>
        <p:spPr/>
        <p:txBody>
          <a:bodyPr/>
          <a:lstStyle/>
          <a:p>
            <a:r>
              <a:rPr lang="en-IN" smtClean="0"/>
              <a:t>Unit-1/CS/SYBTECH/MITWPU/SRG</a:t>
            </a:r>
            <a:endParaRPr lang="en-US"/>
          </a:p>
        </p:txBody>
      </p:sp>
      <p:pic>
        <p:nvPicPr>
          <p:cNvPr id="2097158" name="Content Placeholder 6"/>
          <p:cNvPicPr>
            <a:picLocks noGrp="1" noChangeAspect="1"/>
          </p:cNvPicPr>
          <p:nvPr>
            <p:ph sz="quarter" idx="1"/>
          </p:nvPr>
        </p:nvPicPr>
        <p:blipFill>
          <a:blip r:embed="rId2" cstate="print"/>
          <a:stretch>
            <a:fillRect/>
          </a:stretch>
        </p:blipFill>
        <p:spPr>
          <a:xfrm>
            <a:off x="2127504" y="1143001"/>
            <a:ext cx="7772400" cy="1150037"/>
          </a:xfrm>
        </p:spPr>
      </p:pic>
      <p:pic>
        <p:nvPicPr>
          <p:cNvPr id="2097159" name="Picture 7"/>
          <p:cNvPicPr>
            <a:picLocks noChangeAspect="1"/>
          </p:cNvPicPr>
          <p:nvPr/>
        </p:nvPicPr>
        <p:blipFill>
          <a:blip r:embed="rId3" cstate="print"/>
          <a:stretch>
            <a:fillRect/>
          </a:stretch>
        </p:blipFill>
        <p:spPr>
          <a:xfrm>
            <a:off x="2133600" y="2331720"/>
            <a:ext cx="7766304" cy="1097280"/>
          </a:xfrm>
          <a:prstGeom prst="rect">
            <a:avLst/>
          </a:prstGeom>
        </p:spPr>
      </p:pic>
      <p:pic>
        <p:nvPicPr>
          <p:cNvPr id="2097160" name="Picture 8"/>
          <p:cNvPicPr>
            <a:picLocks noChangeAspect="1"/>
          </p:cNvPicPr>
          <p:nvPr/>
        </p:nvPicPr>
        <p:blipFill>
          <a:blip r:embed="rId4" cstate="print"/>
          <a:stretch>
            <a:fillRect/>
          </a:stretch>
        </p:blipFill>
        <p:spPr>
          <a:xfrm>
            <a:off x="2127504" y="3505200"/>
            <a:ext cx="7851648" cy="1143000"/>
          </a:xfrm>
          <a:prstGeom prst="rect">
            <a:avLst/>
          </a:prstGeom>
        </p:spPr>
      </p:pic>
      <p:pic>
        <p:nvPicPr>
          <p:cNvPr id="2097161" name="Picture 9"/>
          <p:cNvPicPr>
            <a:picLocks noChangeAspect="1"/>
          </p:cNvPicPr>
          <p:nvPr/>
        </p:nvPicPr>
        <p:blipFill>
          <a:blip r:embed="rId5" cstate="print"/>
          <a:stretch>
            <a:fillRect/>
          </a:stretch>
        </p:blipFill>
        <p:spPr>
          <a:xfrm>
            <a:off x="2127504" y="4724401"/>
            <a:ext cx="7851648" cy="1123589"/>
          </a:xfrm>
          <a:prstGeom prst="rect">
            <a:avLst/>
          </a:prstGeom>
        </p:spPr>
      </p:pic>
      <p:sp>
        <p:nvSpPr>
          <p:cNvPr id="1048650" name="Title 1"/>
          <p:cNvSpPr txBox="1"/>
          <p:nvPr/>
        </p:nvSpPr>
        <p:spPr>
          <a:xfrm>
            <a:off x="838200" y="146277"/>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Examples </a:t>
            </a:r>
            <a:r>
              <a:rPr lang="en-US" sz="4000" b="1" dirty="0">
                <a:solidFill>
                  <a:srgbClr val="FF0000"/>
                </a:solidFill>
                <a:latin typeface="Cambria" panose="02040503050406030204" pitchFamily="18" charset="0"/>
              </a:rPr>
              <a:t>of system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971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7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2" name="Date Placeholder 1"/>
          <p:cNvSpPr>
            <a:spLocks noGrp="1"/>
          </p:cNvSpPr>
          <p:nvPr>
            <p:ph type="dt" sz="half" idx="10"/>
          </p:nvPr>
        </p:nvSpPr>
        <p:spPr/>
        <p:txBody>
          <a:bodyPr/>
          <a:lstStyle/>
          <a:p>
            <a:fld id="{D859D435-CF7F-428E-9EDF-0981192D7CA0}" type="datetime1">
              <a:rPr lang="en-US" smtClean="0"/>
              <a:pPr/>
              <a:t>8/17/2022</a:t>
            </a:fld>
            <a:endParaRPr lang="en-US"/>
          </a:p>
        </p:txBody>
      </p:sp>
      <p:sp>
        <p:nvSpPr>
          <p:cNvPr id="1048983" name="Footer Placeholder 2"/>
          <p:cNvSpPr>
            <a:spLocks noGrp="1"/>
          </p:cNvSpPr>
          <p:nvPr>
            <p:ph type="ftr" sz="quarter" idx="11"/>
          </p:nvPr>
        </p:nvSpPr>
        <p:spPr/>
        <p:txBody>
          <a:bodyPr/>
          <a:lstStyle/>
          <a:p>
            <a:r>
              <a:rPr lang="en-US" smtClean="0"/>
              <a:t>Unit-1/CS/SYBTECH/MITWPU/SRG</a:t>
            </a:r>
            <a:endParaRPr lang="en-US"/>
          </a:p>
        </p:txBody>
      </p:sp>
      <p:pic>
        <p:nvPicPr>
          <p:cNvPr id="2097233" name="Picture 3"/>
          <p:cNvPicPr>
            <a:picLocks noChangeAspect="1"/>
          </p:cNvPicPr>
          <p:nvPr/>
        </p:nvPicPr>
        <p:blipFill>
          <a:blip r:embed="rId2" cstate="print"/>
          <a:stretch>
            <a:fillRect/>
          </a:stretch>
        </p:blipFill>
        <p:spPr>
          <a:xfrm>
            <a:off x="838199" y="2013115"/>
            <a:ext cx="8769823" cy="2981965"/>
          </a:xfrm>
          <a:prstGeom prst="rect">
            <a:avLst/>
          </a:prstGeom>
        </p:spPr>
      </p:pic>
      <p:sp>
        <p:nvSpPr>
          <p:cNvPr id="1048984" name="TextBox 4"/>
          <p:cNvSpPr txBox="1"/>
          <p:nvPr/>
        </p:nvSpPr>
        <p:spPr>
          <a:xfrm>
            <a:off x="696035" y="354843"/>
            <a:ext cx="8911988" cy="802640"/>
          </a:xfrm>
          <a:prstGeom prst="rect">
            <a:avLst/>
          </a:prstGeom>
          <a:solidFill>
            <a:schemeClr val="bg1">
              <a:lumMod val="95000"/>
            </a:schemeClr>
          </a:solidFill>
          <a:ln w="12700">
            <a:solidFill>
              <a:schemeClr val="tx1"/>
            </a:solidFill>
          </a:ln>
        </p:spPr>
        <p:txBody>
          <a:bodyPr wrap="square" rtlCol="0">
            <a:spAutoFit/>
          </a:bodyPr>
          <a:lstStyle/>
          <a:p>
            <a:r>
              <a:rPr lang="en-US" sz="2400" dirty="0" smtClean="0">
                <a:latin typeface="Cambria" panose="02040503050406030204" pitchFamily="18" charset="0"/>
              </a:rPr>
              <a:t>Obtain the differential equation of mechanical system. Draw  the electrical analogous circuit based on </a:t>
            </a:r>
            <a:r>
              <a:rPr lang="en-US" sz="2400" b="1" dirty="0" smtClean="0">
                <a:latin typeface="Cambria" panose="02040503050406030204" pitchFamily="18" charset="0"/>
              </a:rPr>
              <a:t>force current analogy</a:t>
            </a:r>
            <a:endParaRPr lang="en-US" sz="2400" b="1" dirty="0">
              <a:latin typeface="Cambria" panose="02040503050406030204" pitchFamily="18" charset="0"/>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24FD2-8378-4248-BAA4-719854DC5C8F}" type="datetime1">
              <a:rPr lang="en-US" smtClean="0"/>
              <a:pPr/>
              <a:t>8/17/2022</a:t>
            </a:fld>
            <a:endParaRPr lang="en-US"/>
          </a:p>
        </p:txBody>
      </p:sp>
      <p:sp>
        <p:nvSpPr>
          <p:cNvPr id="3" name="Footer Placeholder 2"/>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5675"/>
          </a:xfrm>
        </p:spPr>
        <p:txBody>
          <a:bodyPr/>
          <a:lstStyle/>
          <a:p>
            <a:r>
              <a:rPr lang="en-US" dirty="0" smtClean="0"/>
              <a:t>Transfer function of linear systems .</a:t>
            </a:r>
            <a:endParaRPr lang="en-US" dirty="0"/>
          </a:p>
        </p:txBody>
      </p:sp>
      <p:sp>
        <p:nvSpPr>
          <p:cNvPr id="3" name="Content Placeholder 2"/>
          <p:cNvSpPr>
            <a:spLocks noGrp="1"/>
          </p:cNvSpPr>
          <p:nvPr>
            <p:ph idx="1"/>
          </p:nvPr>
        </p:nvSpPr>
        <p:spPr>
          <a:xfrm>
            <a:off x="838200" y="1193800"/>
            <a:ext cx="10515600" cy="4983163"/>
          </a:xfrm>
        </p:spPr>
        <p:style>
          <a:lnRef idx="2">
            <a:schemeClr val="accent4"/>
          </a:lnRef>
          <a:fillRef idx="1">
            <a:schemeClr val="lt1"/>
          </a:fillRef>
          <a:effectRef idx="0">
            <a:schemeClr val="accent4"/>
          </a:effectRef>
          <a:fontRef idx="minor">
            <a:schemeClr val="dk1"/>
          </a:fontRef>
        </p:style>
        <p:txBody>
          <a:bodyPr>
            <a:normAutofit lnSpcReduction="10000"/>
          </a:bodyPr>
          <a:lstStyle/>
          <a:p>
            <a:r>
              <a:rPr lang="en-US" dirty="0" smtClean="0"/>
              <a:t>Consider a linear system.</a:t>
            </a:r>
          </a:p>
          <a:p>
            <a:endParaRPr lang="en-US" dirty="0" smtClean="0"/>
          </a:p>
          <a:p>
            <a:endParaRPr lang="en-US" dirty="0" smtClean="0"/>
          </a:p>
          <a:p>
            <a:endParaRPr lang="en-US" dirty="0" smtClean="0"/>
          </a:p>
          <a:p>
            <a:r>
              <a:rPr lang="el-GR" dirty="0" smtClean="0"/>
              <a:t>δ</a:t>
            </a:r>
            <a:r>
              <a:rPr lang="en-US" dirty="0" smtClean="0"/>
              <a:t> (t)  -unit impulse input</a:t>
            </a:r>
          </a:p>
          <a:p>
            <a:r>
              <a:rPr lang="en-US" dirty="0" smtClean="0"/>
              <a:t>g(t) – unit impulse response</a:t>
            </a:r>
          </a:p>
          <a:p>
            <a:r>
              <a:rPr lang="en-US" dirty="0" smtClean="0"/>
              <a:t>G(s) = L [g(t)</a:t>
            </a:r>
          </a:p>
          <a:p>
            <a:r>
              <a:rPr lang="en-US" dirty="0" smtClean="0"/>
              <a:t>G(s) - </a:t>
            </a:r>
            <a:r>
              <a:rPr lang="en-US" dirty="0" err="1" smtClean="0"/>
              <a:t>laplace</a:t>
            </a:r>
            <a:r>
              <a:rPr lang="en-US" dirty="0" smtClean="0"/>
              <a:t> transform of impulse response.</a:t>
            </a:r>
          </a:p>
          <a:p>
            <a:pPr>
              <a:buNone/>
            </a:pPr>
            <a:r>
              <a:rPr lang="en-US" dirty="0" smtClean="0"/>
              <a:t> </a:t>
            </a:r>
          </a:p>
          <a:p>
            <a:r>
              <a:rPr lang="en-US" dirty="0" smtClean="0"/>
              <a:t>G(s) is the </a:t>
            </a:r>
            <a:r>
              <a:rPr lang="en-US" u="sng" dirty="0" smtClean="0"/>
              <a:t>Transfer function </a:t>
            </a:r>
            <a:r>
              <a:rPr lang="en-US" dirty="0" smtClean="0"/>
              <a:t>of the system.</a:t>
            </a:r>
          </a:p>
          <a:p>
            <a:endParaRPr lang="en-US" dirty="0" smtClean="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
        <p:nvSpPr>
          <p:cNvPr id="6" name="Rectangle 5"/>
          <p:cNvSpPr/>
          <p:nvPr/>
        </p:nvSpPr>
        <p:spPr>
          <a:xfrm>
            <a:off x="3953933" y="1828800"/>
            <a:ext cx="2125133" cy="1058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System</a:t>
            </a:r>
          </a:p>
          <a:p>
            <a:pPr algn="ctr"/>
            <a:endParaRPr lang="en-US" dirty="0"/>
          </a:p>
        </p:txBody>
      </p:sp>
      <p:cxnSp>
        <p:nvCxnSpPr>
          <p:cNvPr id="19" name="Straight Arrow Connector 18"/>
          <p:cNvCxnSpPr>
            <a:stCxn id="6" idx="3"/>
          </p:cNvCxnSpPr>
          <p:nvPr/>
        </p:nvCxnSpPr>
        <p:spPr>
          <a:xfrm flipV="1">
            <a:off x="6079066" y="2328333"/>
            <a:ext cx="1151467" cy="2963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7247468" y="2108200"/>
            <a:ext cx="15240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    g(t)</a:t>
            </a:r>
            <a:endParaRPr lang="en-US" sz="2800" dirty="0"/>
          </a:p>
        </p:txBody>
      </p:sp>
      <p:sp>
        <p:nvSpPr>
          <p:cNvPr id="21" name="TextBox 20"/>
          <p:cNvSpPr txBox="1"/>
          <p:nvPr/>
        </p:nvSpPr>
        <p:spPr>
          <a:xfrm>
            <a:off x="1143001" y="2125133"/>
            <a:ext cx="15240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    </a:t>
            </a:r>
            <a:r>
              <a:rPr lang="el-GR" sz="2800" dirty="0" smtClean="0"/>
              <a:t>δ</a:t>
            </a:r>
            <a:r>
              <a:rPr lang="en-US" sz="2800" dirty="0" smtClean="0"/>
              <a:t> (t)</a:t>
            </a:r>
            <a:endParaRPr lang="en-US" sz="2800" dirty="0"/>
          </a:p>
        </p:txBody>
      </p:sp>
      <p:cxnSp>
        <p:nvCxnSpPr>
          <p:cNvPr id="23" name="Straight Arrow Connector 22"/>
          <p:cNvCxnSpPr>
            <a:stCxn id="21" idx="3"/>
            <a:endCxn id="6" idx="1"/>
          </p:cNvCxnSpPr>
          <p:nvPr/>
        </p:nvCxnSpPr>
        <p:spPr>
          <a:xfrm flipV="1">
            <a:off x="2667001" y="2357967"/>
            <a:ext cx="1286932" cy="287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55650" name="Picture 2"/>
          <p:cNvPicPr>
            <a:picLocks noGrp="1" noChangeAspect="1" noChangeArrowheads="1"/>
          </p:cNvPicPr>
          <p:nvPr>
            <p:ph idx="1"/>
          </p:nvPr>
        </p:nvPicPr>
        <p:blipFill>
          <a:blip r:embed="rId2"/>
          <a:srcRect/>
          <a:stretch>
            <a:fillRect/>
          </a:stretch>
        </p:blipFill>
        <p:spPr bwMode="auto">
          <a:xfrm>
            <a:off x="1921934" y="2103702"/>
            <a:ext cx="4985726" cy="961231"/>
          </a:xfrm>
          <a:prstGeom prst="rect">
            <a:avLst/>
          </a:prstGeom>
          <a:noFill/>
          <a:ln w="9525">
            <a:noFill/>
            <a:miter lim="800000"/>
            <a:headEnd/>
            <a:tailEnd/>
          </a:ln>
          <a:effectLst/>
        </p:spPr>
      </p:pic>
      <p:sp>
        <p:nvSpPr>
          <p:cNvPr id="7" name="Rectangle 6"/>
          <p:cNvSpPr/>
          <p:nvPr/>
        </p:nvSpPr>
        <p:spPr>
          <a:xfrm>
            <a:off x="1540932" y="3139701"/>
            <a:ext cx="6553201" cy="1323439"/>
          </a:xfrm>
          <a:prstGeom prst="rect">
            <a:avLst/>
          </a:prstGeom>
        </p:spPr>
        <p:txBody>
          <a:bodyPr wrap="square">
            <a:spAutoFit/>
          </a:bodyPr>
          <a:lstStyle/>
          <a:p>
            <a:r>
              <a:rPr lang="en-US" dirty="0" smtClean="0"/>
              <a:t> </a:t>
            </a:r>
            <a:r>
              <a:rPr lang="en-US" sz="2000" dirty="0" smtClean="0"/>
              <a:t>input - R(s) </a:t>
            </a:r>
          </a:p>
          <a:p>
            <a:r>
              <a:rPr lang="en-US" sz="2000" dirty="0" smtClean="0"/>
              <a:t>output -C(s)</a:t>
            </a:r>
          </a:p>
          <a:p>
            <a:r>
              <a:rPr lang="en-US" sz="2000" dirty="0" smtClean="0"/>
              <a:t> </a:t>
            </a:r>
          </a:p>
          <a:p>
            <a:r>
              <a:rPr lang="en-US" sz="2000" dirty="0" smtClean="0"/>
              <a:t>transfer function   </a:t>
            </a:r>
            <a:endParaRPr lang="en-US" sz="2000" dirty="0"/>
          </a:p>
        </p:txBody>
      </p:sp>
      <p:pic>
        <p:nvPicPr>
          <p:cNvPr id="155651" name="Picture 3"/>
          <p:cNvPicPr>
            <a:picLocks noChangeAspect="1" noChangeArrowheads="1"/>
          </p:cNvPicPr>
          <p:nvPr/>
        </p:nvPicPr>
        <p:blipFill>
          <a:blip r:embed="rId3"/>
          <a:srcRect/>
          <a:stretch>
            <a:fillRect/>
          </a:stretch>
        </p:blipFill>
        <p:spPr bwMode="auto">
          <a:xfrm>
            <a:off x="1498600" y="4484158"/>
            <a:ext cx="2133600" cy="819150"/>
          </a:xfrm>
          <a:prstGeom prst="rect">
            <a:avLst/>
          </a:prstGeom>
          <a:noFill/>
          <a:ln w="9525">
            <a:noFill/>
            <a:miter lim="800000"/>
            <a:headEnd/>
            <a:tailEnd/>
          </a:ln>
          <a:effectLst/>
        </p:spPr>
      </p:pic>
      <p:pic>
        <p:nvPicPr>
          <p:cNvPr id="155652" name="Picture 4"/>
          <p:cNvPicPr>
            <a:picLocks noChangeAspect="1" noChangeArrowheads="1"/>
          </p:cNvPicPr>
          <p:nvPr/>
        </p:nvPicPr>
        <p:blipFill>
          <a:blip r:embed="rId4"/>
          <a:srcRect/>
          <a:stretch>
            <a:fillRect/>
          </a:stretch>
        </p:blipFill>
        <p:spPr bwMode="auto">
          <a:xfrm>
            <a:off x="1392238" y="5254096"/>
            <a:ext cx="6257925" cy="9048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smtClean="0"/>
              <a:t>Transfer function of linear time invariant system is defined as,</a:t>
            </a:r>
          </a:p>
          <a:p>
            <a:endParaRPr lang="en-US" dirty="0" smtClean="0"/>
          </a:p>
          <a:p>
            <a:r>
              <a:rPr lang="en-US" dirty="0" smtClean="0"/>
              <a:t>Laplace transform of impulse response of a system with all initial condition zero.</a:t>
            </a:r>
          </a:p>
          <a:p>
            <a:endParaRPr lang="en-US" dirty="0" smtClean="0"/>
          </a:p>
          <a:p>
            <a:r>
              <a:rPr lang="en-US" dirty="0" smtClean="0"/>
              <a:t>Also,</a:t>
            </a:r>
          </a:p>
          <a:p>
            <a:r>
              <a:rPr lang="en-US" dirty="0" smtClean="0"/>
              <a:t>It is defined as </a:t>
            </a:r>
            <a:r>
              <a:rPr lang="en-US" dirty="0" err="1" smtClean="0"/>
              <a:t>laplace</a:t>
            </a:r>
            <a:r>
              <a:rPr lang="en-US" dirty="0" smtClean="0"/>
              <a:t> transform of output to </a:t>
            </a:r>
            <a:r>
              <a:rPr lang="en-US" dirty="0" err="1" smtClean="0"/>
              <a:t>laplace</a:t>
            </a:r>
            <a:r>
              <a:rPr lang="en-US" dirty="0" smtClean="0"/>
              <a:t> transform of input with all initial condition zero.</a:t>
            </a:r>
          </a:p>
          <a:p>
            <a:r>
              <a:rPr lang="en-US" dirty="0" smtClean="0"/>
              <a:t> transfer function of system = L.T of output/ L.T of input </a:t>
            </a:r>
          </a:p>
          <a:p>
            <a:pPr>
              <a:buNone/>
            </a:pPr>
            <a:r>
              <a:rPr lang="en-US" dirty="0" smtClean="0"/>
              <a:t>  with zero initial conditions</a:t>
            </a:r>
          </a:p>
          <a:p>
            <a:pPr>
              <a:buNone/>
            </a:pPr>
            <a:r>
              <a:rPr lang="en-US" dirty="0" smtClean="0"/>
              <a:t/>
            </a:r>
            <a:br>
              <a:rPr lang="en-US" dirty="0" smtClean="0"/>
            </a:br>
            <a:endParaRPr lang="en-US" dirty="0" smtClean="0"/>
          </a:p>
          <a:p>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565274"/>
          </a:xfrm>
        </p:spPr>
        <p:txBody>
          <a:bodyPr>
            <a:normAutofit/>
          </a:bodyPr>
          <a:lstStyle/>
          <a:p>
            <a:r>
              <a:rPr lang="en-US" dirty="0" smtClean="0"/>
              <a:t>Laplace equation of mechanical system</a:t>
            </a:r>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54626" name="Picture 2"/>
          <p:cNvPicPr>
            <a:picLocks noGrp="1" noChangeAspect="1" noChangeArrowheads="1"/>
          </p:cNvPicPr>
          <p:nvPr>
            <p:ph idx="1"/>
          </p:nvPr>
        </p:nvPicPr>
        <p:blipFill>
          <a:blip r:embed="rId2"/>
          <a:srcRect/>
          <a:stretch>
            <a:fillRect/>
          </a:stretch>
        </p:blipFill>
        <p:spPr bwMode="auto">
          <a:xfrm>
            <a:off x="672042" y="1752600"/>
            <a:ext cx="6968724" cy="1027378"/>
          </a:xfrm>
          <a:prstGeom prst="rect">
            <a:avLst/>
          </a:prstGeom>
          <a:noFill/>
          <a:ln w="9525">
            <a:noFill/>
            <a:miter lim="800000"/>
            <a:headEnd/>
            <a:tailEnd/>
          </a:ln>
          <a:effectLst/>
        </p:spPr>
      </p:pic>
      <p:pic>
        <p:nvPicPr>
          <p:cNvPr id="154627" name="Picture 3"/>
          <p:cNvPicPr>
            <a:picLocks noChangeAspect="1" noChangeArrowheads="1"/>
          </p:cNvPicPr>
          <p:nvPr/>
        </p:nvPicPr>
        <p:blipFill>
          <a:blip r:embed="rId3"/>
          <a:srcRect/>
          <a:stretch>
            <a:fillRect/>
          </a:stretch>
        </p:blipFill>
        <p:spPr bwMode="auto">
          <a:xfrm>
            <a:off x="863281" y="2649663"/>
            <a:ext cx="7383251" cy="125347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Transfer function of mass, spring, and dashpot </a:t>
            </a:r>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function of basic electrical system</a:t>
            </a:r>
            <a:endParaRPr lang="en-US" dirty="0"/>
          </a:p>
        </p:txBody>
      </p:sp>
      <p:sp>
        <p:nvSpPr>
          <p:cNvPr id="3" name="Content Placeholder 2"/>
          <p:cNvSpPr>
            <a:spLocks noGrp="1"/>
          </p:cNvSpPr>
          <p:nvPr>
            <p:ph idx="1"/>
          </p:nvPr>
        </p:nvSpPr>
        <p:spPr/>
        <p:txBody>
          <a:bodyPr/>
          <a:lstStyle/>
          <a:p>
            <a:pPr>
              <a:buNone/>
            </a:pPr>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6" name="Picture 1"/>
          <p:cNvPicPr>
            <a:picLocks noChangeAspect="1"/>
          </p:cNvPicPr>
          <p:nvPr/>
        </p:nvPicPr>
        <p:blipFill>
          <a:blip r:embed="rId2" cstate="print"/>
          <a:stretch>
            <a:fillRect/>
          </a:stretch>
        </p:blipFill>
        <p:spPr>
          <a:xfrm>
            <a:off x="1296537" y="518617"/>
            <a:ext cx="8825501" cy="5476484"/>
          </a:xfrm>
          <a:prstGeom prst="rect">
            <a:avLst/>
          </a:prstGeom>
        </p:spPr>
      </p:pic>
      <p:sp>
        <p:nvSpPr>
          <p:cNvPr id="1048778" name="Date Placeholder 2"/>
          <p:cNvSpPr>
            <a:spLocks noGrp="1"/>
          </p:cNvSpPr>
          <p:nvPr>
            <p:ph type="dt" sz="half" idx="10"/>
          </p:nvPr>
        </p:nvSpPr>
        <p:spPr/>
        <p:txBody>
          <a:bodyPr/>
          <a:lstStyle/>
          <a:p>
            <a:fld id="{1DB8D92C-ACEB-4D47-AF74-0F19719CDA68}" type="datetime1">
              <a:rPr lang="en-US" smtClean="0"/>
              <a:pPr/>
              <a:t>8/17/2022</a:t>
            </a:fld>
            <a:endParaRPr lang="en-US"/>
          </a:p>
        </p:txBody>
      </p:sp>
      <p:sp>
        <p:nvSpPr>
          <p:cNvPr id="1048779" name="Footer Placeholder 3"/>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56674" name="Picture 2"/>
          <p:cNvPicPr>
            <a:picLocks noGrp="1" noChangeAspect="1" noChangeArrowheads="1"/>
          </p:cNvPicPr>
          <p:nvPr>
            <p:ph idx="1"/>
          </p:nvPr>
        </p:nvPicPr>
        <p:blipFill>
          <a:blip r:embed="rId2"/>
          <a:srcRect/>
          <a:stretch>
            <a:fillRect/>
          </a:stretch>
        </p:blipFill>
        <p:spPr bwMode="auto">
          <a:xfrm>
            <a:off x="675217" y="1940718"/>
            <a:ext cx="3992076" cy="2428081"/>
          </a:xfrm>
          <a:prstGeom prst="rect">
            <a:avLst/>
          </a:prstGeom>
          <a:noFill/>
          <a:ln w="9525">
            <a:noFill/>
            <a:miter lim="800000"/>
            <a:headEnd/>
            <a:tailEnd/>
          </a:ln>
          <a:effec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Example of air conditioner </a:t>
            </a:r>
          </a:p>
          <a:p>
            <a:endParaRPr lang="en-US" dirty="0" smtClean="0"/>
          </a:p>
          <a:p>
            <a:r>
              <a:rPr lang="en-US" dirty="0" smtClean="0"/>
              <a:t>Switch – AC</a:t>
            </a:r>
          </a:p>
          <a:p>
            <a:r>
              <a:rPr lang="en-US" dirty="0" smtClean="0"/>
              <a:t>Switch – timer</a:t>
            </a:r>
          </a:p>
          <a:p>
            <a:r>
              <a:rPr lang="en-US" dirty="0" smtClean="0"/>
              <a:t>Switch- timer-sensor for temp -AC</a:t>
            </a:r>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7" name="Picture 1"/>
          <p:cNvPicPr>
            <a:picLocks noChangeAspect="1"/>
          </p:cNvPicPr>
          <p:nvPr/>
        </p:nvPicPr>
        <p:blipFill>
          <a:blip r:embed="rId2" cstate="print"/>
          <a:stretch>
            <a:fillRect/>
          </a:stretch>
        </p:blipFill>
        <p:spPr>
          <a:xfrm>
            <a:off x="1193657" y="503078"/>
            <a:ext cx="8916621" cy="5515585"/>
          </a:xfrm>
          <a:prstGeom prst="rect">
            <a:avLst/>
          </a:prstGeom>
        </p:spPr>
      </p:pic>
      <p:sp>
        <p:nvSpPr>
          <p:cNvPr id="1048780" name="Date Placeholder 2"/>
          <p:cNvSpPr>
            <a:spLocks noGrp="1"/>
          </p:cNvSpPr>
          <p:nvPr>
            <p:ph type="dt" sz="half" idx="10"/>
          </p:nvPr>
        </p:nvSpPr>
        <p:spPr/>
        <p:txBody>
          <a:bodyPr/>
          <a:lstStyle/>
          <a:p>
            <a:fld id="{2C9E150B-F8C0-44C7-BF18-B181A6344B49}" type="datetime1">
              <a:rPr lang="en-US" smtClean="0"/>
              <a:pPr/>
              <a:t>8/17/2022</a:t>
            </a:fld>
            <a:endParaRPr lang="en-US"/>
          </a:p>
        </p:txBody>
      </p:sp>
      <p:sp>
        <p:nvSpPr>
          <p:cNvPr id="1048781" name="Footer Placeholder 3"/>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Content Placeholder 5"/>
          <p:cNvSpPr>
            <a:spLocks noGrp="1"/>
          </p:cNvSpPr>
          <p:nvPr>
            <p:ph idx="1"/>
          </p:nvPr>
        </p:nvSpPr>
        <p:spPr>
          <a:xfrm>
            <a:off x="609600" y="2514601"/>
            <a:ext cx="10972800" cy="3611563"/>
          </a:xfrm>
        </p:spPr>
        <p:txBody>
          <a:bodyPr/>
          <a:lstStyle/>
          <a:p>
            <a:r>
              <a:rPr lang="en-US" dirty="0" smtClean="0"/>
              <a:t>Where, K= is called system gain factor.</a:t>
            </a:r>
          </a:p>
          <a:p>
            <a:r>
              <a:rPr lang="en-US" dirty="0" smtClean="0"/>
              <a:t>Poles of TF: The value of S that makes the TF value infinite is called poles of that system TF.</a:t>
            </a:r>
          </a:p>
          <a:p>
            <a:r>
              <a:rPr lang="en-US" dirty="0" smtClean="0"/>
              <a:t>Zeros of TF: The values of S that makes the transfer function value zero is called zeros of that TF.</a:t>
            </a:r>
            <a:endParaRPr lang="en-US" dirty="0"/>
          </a:p>
        </p:txBody>
      </p:sp>
      <p:sp>
        <p:nvSpPr>
          <p:cNvPr id="1048783" name="Rectangle 5"/>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97178" name="Picture 4"/>
          <p:cNvPicPr>
            <a:picLocks noChangeAspect="1" noChangeArrowheads="1"/>
          </p:cNvPicPr>
          <p:nvPr/>
        </p:nvPicPr>
        <p:blipFill>
          <a:blip r:embed="rId2" cstate="print">
            <a:clrChange>
              <a:clrFrom>
                <a:srgbClr val="FFFFFF"/>
              </a:clrFrom>
              <a:clrTo>
                <a:srgbClr val="FFFFFF">
                  <a:alpha val="0"/>
                </a:srgbClr>
              </a:clrTo>
            </a:clrChange>
            <a:grayscl/>
            <a:lum bright="-10000"/>
          </a:blip>
          <a:srcRect/>
          <a:stretch>
            <a:fillRect/>
          </a:stretch>
        </p:blipFill>
        <p:spPr bwMode="auto">
          <a:xfrm>
            <a:off x="2946401" y="1600200"/>
            <a:ext cx="5814641" cy="685800"/>
          </a:xfrm>
          <a:prstGeom prst="rect">
            <a:avLst/>
          </a:prstGeom>
          <a:noFill/>
        </p:spPr>
      </p:pic>
      <p:sp>
        <p:nvSpPr>
          <p:cNvPr id="1048784" name="Date Placeholder 6"/>
          <p:cNvSpPr>
            <a:spLocks noGrp="1"/>
          </p:cNvSpPr>
          <p:nvPr>
            <p:ph type="dt" sz="half" idx="10"/>
          </p:nvPr>
        </p:nvSpPr>
        <p:spPr/>
        <p:txBody>
          <a:bodyPr/>
          <a:lstStyle/>
          <a:p>
            <a:fld id="{E677DA27-E14F-4CEC-9B22-EF3617C2D5B2}" type="datetime1">
              <a:rPr lang="en-US" smtClean="0"/>
              <a:pPr/>
              <a:t>8/17/2022</a:t>
            </a:fld>
            <a:endParaRPr lang="en-US"/>
          </a:p>
        </p:txBody>
      </p:sp>
      <p:sp>
        <p:nvSpPr>
          <p:cNvPr id="1048785" name="Footer Placeholder 8"/>
          <p:cNvSpPr>
            <a:spLocks noGrp="1"/>
          </p:cNvSpPr>
          <p:nvPr>
            <p:ph type="ftr" sz="quarter" idx="11"/>
          </p:nvPr>
        </p:nvSpPr>
        <p:spPr/>
        <p:txBody>
          <a:bodyPr/>
          <a:lstStyle/>
          <a:p>
            <a:r>
              <a:rPr lang="en-US" smtClean="0"/>
              <a:t>Unit-1/CS/SYBTECH/MITWPU/SRG</a:t>
            </a:r>
            <a:endParaRPr lang="en-US"/>
          </a:p>
        </p:txBody>
      </p:sp>
      <p:pic>
        <p:nvPicPr>
          <p:cNvPr id="2097179" name="Picture 2"/>
          <p:cNvPicPr>
            <a:picLocks noChangeAspect="1" noChangeArrowheads="1"/>
          </p:cNvPicPr>
          <p:nvPr/>
        </p:nvPicPr>
        <p:blipFill>
          <a:blip r:embed="rId3" cstate="print"/>
          <a:srcRect/>
          <a:stretch>
            <a:fillRect/>
          </a:stretch>
        </p:blipFill>
        <p:spPr bwMode="auto">
          <a:xfrm>
            <a:off x="1219201" y="381000"/>
            <a:ext cx="8039100" cy="10668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82">
                                            <p:txEl>
                                              <p:pRg st="0" end="0"/>
                                            </p:txEl>
                                          </p:spTgt>
                                        </p:tgtEl>
                                        <p:attrNameLst>
                                          <p:attrName>style.visibility</p:attrName>
                                        </p:attrNameLst>
                                      </p:cBhvr>
                                      <p:to>
                                        <p:strVal val="visible"/>
                                      </p:to>
                                    </p:set>
                                    <p:anim calcmode="lin" valueType="num">
                                      <p:cBhvr additive="base">
                                        <p:cTn id="7" dur="500" fill="hold"/>
                                        <p:tgtEl>
                                          <p:spTgt spid="10487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7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782">
                                            <p:txEl>
                                              <p:pRg st="1" end="1"/>
                                            </p:txEl>
                                          </p:spTgt>
                                        </p:tgtEl>
                                        <p:attrNameLst>
                                          <p:attrName>style.visibility</p:attrName>
                                        </p:attrNameLst>
                                      </p:cBhvr>
                                      <p:to>
                                        <p:strVal val="visible"/>
                                      </p:to>
                                    </p:set>
                                    <p:anim calcmode="lin" valueType="num">
                                      <p:cBhvr additive="base">
                                        <p:cTn id="13" dur="500" fill="hold"/>
                                        <p:tgtEl>
                                          <p:spTgt spid="104878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7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782">
                                            <p:txEl>
                                              <p:pRg st="2" end="2"/>
                                            </p:txEl>
                                          </p:spTgt>
                                        </p:tgtEl>
                                        <p:attrNameLst>
                                          <p:attrName>style.visibility</p:attrName>
                                        </p:attrNameLst>
                                      </p:cBhvr>
                                      <p:to>
                                        <p:strVal val="visible"/>
                                      </p:to>
                                    </p:set>
                                    <p:anim calcmode="lin" valueType="num">
                                      <p:cBhvr additive="base">
                                        <p:cTn id="19" dur="500" fill="hold"/>
                                        <p:tgtEl>
                                          <p:spTgt spid="104878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78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2"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Characteristic equation </a:t>
            </a:r>
            <a:r>
              <a:rPr lang="en-US" dirty="0" smtClean="0"/>
              <a:t>of a transfer function: Equating denominator equation of transfer function to zero is called characteristic equation of that system.</a:t>
            </a:r>
          </a:p>
          <a:p>
            <a:r>
              <a:rPr lang="en-US" b="1" dirty="0" smtClean="0"/>
              <a:t>Roots of characteristics equation are poles of TF.</a:t>
            </a:r>
          </a:p>
          <a:p>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transfer function</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of pole and zero on s plane</a:t>
            </a:r>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53602" name="Picture 2"/>
          <p:cNvPicPr>
            <a:picLocks noGrp="1" noChangeAspect="1" noChangeArrowheads="1"/>
          </p:cNvPicPr>
          <p:nvPr>
            <p:ph idx="1"/>
          </p:nvPr>
        </p:nvPicPr>
        <p:blipFill>
          <a:blip r:embed="rId2"/>
          <a:srcRect/>
          <a:stretch>
            <a:fillRect/>
          </a:stretch>
        </p:blipFill>
        <p:spPr bwMode="auto">
          <a:xfrm>
            <a:off x="2336800" y="1700477"/>
            <a:ext cx="5755217" cy="4085309"/>
          </a:xfrm>
          <a:prstGeom prst="rect">
            <a:avLst/>
          </a:prstGeom>
          <a:noFill/>
          <a:ln w="9525">
            <a:noFill/>
            <a:miter lim="800000"/>
            <a:headEnd/>
            <a:tailEnd/>
          </a:ln>
          <a:effectLst/>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52578" name="Picture 2"/>
          <p:cNvPicPr>
            <a:picLocks noGrp="1" noChangeAspect="1" noChangeArrowheads="1"/>
          </p:cNvPicPr>
          <p:nvPr>
            <p:ph idx="1"/>
          </p:nvPr>
        </p:nvPicPr>
        <p:blipFill>
          <a:blip r:embed="rId2"/>
          <a:srcRect/>
          <a:stretch>
            <a:fillRect/>
          </a:stretch>
        </p:blipFill>
        <p:spPr bwMode="auto">
          <a:xfrm>
            <a:off x="618066" y="1598876"/>
            <a:ext cx="9936157" cy="4488657"/>
          </a:xfrm>
          <a:prstGeom prst="rect">
            <a:avLst/>
          </a:prstGeom>
          <a:noFill/>
          <a:ln w="9525">
            <a:noFill/>
            <a:miter lim="800000"/>
            <a:headEnd/>
            <a:tailEnd/>
          </a:ln>
          <a:effectLst/>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Sinusoidal transfer function</a:t>
            </a:r>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6" name="Title 1"/>
          <p:cNvSpPr>
            <a:spLocks noGrp="1"/>
          </p:cNvSpPr>
          <p:nvPr>
            <p:ph type="title"/>
          </p:nvPr>
        </p:nvSpPr>
        <p:spPr>
          <a:xfrm>
            <a:off x="688075" y="296887"/>
            <a:ext cx="10515600" cy="740343"/>
          </a:xfrm>
          <a:ln w="28575">
            <a:solidFill>
              <a:schemeClr val="tx1"/>
            </a:solidFill>
          </a:ln>
        </p:spPr>
        <p:style>
          <a:lnRef idx="0">
            <a:scrgbClr r="0" g="0" b="0"/>
          </a:lnRef>
          <a:fillRef idx="1003">
            <a:schemeClr val="lt1"/>
          </a:fillRef>
          <a:effectRef idx="0">
            <a:scrgbClr r="0" g="0" b="0"/>
          </a:effectRef>
          <a:fontRef idx="major">
            <a:srgbClr val="000000"/>
          </a:fontRef>
        </p:style>
        <p:txBody>
          <a:bodyPr/>
          <a:lstStyle/>
          <a:p>
            <a:r>
              <a:rPr lang="en-US" sz="4000" b="1" dirty="0">
                <a:solidFill>
                  <a:srgbClr val="FF0000"/>
                </a:solidFill>
                <a:latin typeface="Cambria" panose="02040503050406030204" pitchFamily="18" charset="0"/>
              </a:rPr>
              <a:t>Need of Block Diagram Algebra</a:t>
            </a:r>
            <a:endParaRPr lang="en-US" dirty="0">
              <a:solidFill>
                <a:srgbClr val="FF0000"/>
              </a:solidFill>
              <a:latin typeface="Cambria" panose="02040503050406030204" pitchFamily="18" charset="0"/>
            </a:endParaRPr>
          </a:p>
        </p:txBody>
      </p:sp>
      <p:sp>
        <p:nvSpPr>
          <p:cNvPr id="1048797" name="Content Placeholder 2"/>
          <p:cNvSpPr>
            <a:spLocks noGrp="1"/>
          </p:cNvSpPr>
          <p:nvPr>
            <p:ph idx="1"/>
          </p:nvPr>
        </p:nvSpPr>
        <p:spPr>
          <a:xfrm>
            <a:off x="838200" y="1310184"/>
            <a:ext cx="10515600" cy="5431809"/>
          </a:xfrm>
        </p:spPr>
        <p:txBody>
          <a:bodyPr>
            <a:normAutofit/>
          </a:bodyPr>
          <a:lstStyle/>
          <a:p>
            <a:pPr algn="just">
              <a:lnSpc>
                <a:spcPct val="200000"/>
              </a:lnSpc>
            </a:pPr>
            <a:r>
              <a:rPr lang="en-US" dirty="0">
                <a:latin typeface="Cambria" panose="02040503050406030204" pitchFamily="18" charset="0"/>
              </a:rPr>
              <a:t>If the system is simple &amp; has limited parameters then </a:t>
            </a:r>
            <a:r>
              <a:rPr lang="en-US" dirty="0" smtClean="0">
                <a:latin typeface="Cambria" panose="02040503050406030204" pitchFamily="18" charset="0"/>
              </a:rPr>
              <a:t>it is </a:t>
            </a:r>
            <a:r>
              <a:rPr lang="en-US" dirty="0">
                <a:latin typeface="Cambria" panose="02040503050406030204" pitchFamily="18" charset="0"/>
              </a:rPr>
              <a:t>easy to analyze such systems using the </a:t>
            </a:r>
            <a:r>
              <a:rPr lang="en-US" dirty="0" smtClean="0">
                <a:latin typeface="Cambria" panose="02040503050406030204" pitchFamily="18" charset="0"/>
              </a:rPr>
              <a:t>methods discussed </a:t>
            </a:r>
            <a:r>
              <a:rPr lang="en-US" dirty="0">
                <a:latin typeface="Cambria" panose="02040503050406030204" pitchFamily="18" charset="0"/>
              </a:rPr>
              <a:t>earlier </a:t>
            </a:r>
            <a:r>
              <a:rPr lang="en-US" b="1" dirty="0">
                <a:solidFill>
                  <a:srgbClr val="FF0000"/>
                </a:solidFill>
                <a:latin typeface="Cambria" panose="02040503050406030204" pitchFamily="18" charset="0"/>
              </a:rPr>
              <a:t>i.e. transfer function</a:t>
            </a:r>
            <a:r>
              <a:rPr lang="en-US" dirty="0">
                <a:solidFill>
                  <a:srgbClr val="FF0000"/>
                </a:solidFill>
                <a:latin typeface="Cambria" panose="02040503050406030204" pitchFamily="18" charset="0"/>
              </a:rPr>
              <a:t>,</a:t>
            </a:r>
            <a:r>
              <a:rPr lang="en-US" dirty="0">
                <a:latin typeface="Cambria" panose="02040503050406030204" pitchFamily="18" charset="0"/>
              </a:rPr>
              <a:t> if the system </a:t>
            </a:r>
            <a:r>
              <a:rPr lang="en-US" dirty="0" smtClean="0">
                <a:latin typeface="Cambria" panose="02040503050406030204" pitchFamily="18" charset="0"/>
              </a:rPr>
              <a:t>is complicated </a:t>
            </a:r>
            <a:r>
              <a:rPr lang="en-US" dirty="0">
                <a:latin typeface="Cambria" panose="02040503050406030204" pitchFamily="18" charset="0"/>
              </a:rPr>
              <a:t>and also have number of parameters </a:t>
            </a:r>
            <a:r>
              <a:rPr lang="en-US" dirty="0" smtClean="0">
                <a:latin typeface="Cambria" panose="02040503050406030204" pitchFamily="18" charset="0"/>
              </a:rPr>
              <a:t>then it </a:t>
            </a:r>
            <a:r>
              <a:rPr lang="en-US" dirty="0">
                <a:latin typeface="Cambria" panose="02040503050406030204" pitchFamily="18" charset="0"/>
              </a:rPr>
              <a:t>is very difficult to analyze it</a:t>
            </a:r>
            <a:r>
              <a:rPr lang="en-US" dirty="0" smtClean="0">
                <a:latin typeface="Cambria" panose="02040503050406030204" pitchFamily="18" charset="0"/>
              </a:rPr>
              <a:t>.</a:t>
            </a:r>
            <a:r>
              <a:rPr lang="en-US" dirty="0">
                <a:latin typeface="Cambria" panose="02040503050406030204" pitchFamily="18" charset="0"/>
              </a:rPr>
              <a:t> </a:t>
            </a:r>
            <a:endParaRPr lang="en-US" dirty="0" smtClean="0">
              <a:latin typeface="Cambria" panose="02040503050406030204" pitchFamily="18" charset="0"/>
            </a:endParaRPr>
          </a:p>
        </p:txBody>
      </p:sp>
      <p:sp>
        <p:nvSpPr>
          <p:cNvPr id="1048798" name="Date Placeholder 3"/>
          <p:cNvSpPr>
            <a:spLocks noGrp="1"/>
          </p:cNvSpPr>
          <p:nvPr>
            <p:ph type="dt" sz="half" idx="10"/>
          </p:nvPr>
        </p:nvSpPr>
        <p:spPr/>
        <p:txBody>
          <a:bodyPr/>
          <a:lstStyle/>
          <a:p>
            <a:fld id="{9D871860-2B44-47C9-B91E-8FBB1B81041F}" type="datetime1">
              <a:rPr lang="en-US" smtClean="0"/>
              <a:pPr/>
              <a:t>8/17/2022</a:t>
            </a:fld>
            <a:endParaRPr lang="en-US"/>
          </a:p>
        </p:txBody>
      </p:sp>
      <p:sp>
        <p:nvSpPr>
          <p:cNvPr id="1048799" name="Footer Placeholder 4"/>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2175587958"/>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Content Placeholder 2"/>
          <p:cNvSpPr>
            <a:spLocks noGrp="1"/>
          </p:cNvSpPr>
          <p:nvPr>
            <p:ph idx="1"/>
          </p:nvPr>
        </p:nvSpPr>
        <p:spPr/>
        <p:txBody>
          <a:bodyPr/>
          <a:lstStyle/>
          <a:p>
            <a:pPr>
              <a:lnSpc>
                <a:spcPct val="150000"/>
              </a:lnSpc>
              <a:buFont typeface="Wingdings" panose="05000000000000000000" pitchFamily="2" charset="2"/>
              <a:buChar char="q"/>
            </a:pPr>
            <a:r>
              <a:rPr lang="en-US" dirty="0">
                <a:latin typeface="Cambria" panose="02040503050406030204" pitchFamily="18" charset="0"/>
              </a:rPr>
              <a:t>To overcome this problem block </a:t>
            </a:r>
            <a:r>
              <a:rPr lang="en-US" dirty="0" smtClean="0">
                <a:latin typeface="Cambria" panose="02040503050406030204" pitchFamily="18" charset="0"/>
              </a:rPr>
              <a:t>diagram representation </a:t>
            </a:r>
            <a:r>
              <a:rPr lang="en-US" dirty="0">
                <a:latin typeface="Cambria" panose="02040503050406030204" pitchFamily="18" charset="0"/>
              </a:rPr>
              <a:t>method is used.</a:t>
            </a:r>
          </a:p>
          <a:p>
            <a:pPr>
              <a:lnSpc>
                <a:spcPct val="150000"/>
              </a:lnSpc>
              <a:buFont typeface="Wingdings" panose="05000000000000000000" pitchFamily="2" charset="2"/>
              <a:buChar char="q"/>
            </a:pPr>
            <a:r>
              <a:rPr lang="en-US" dirty="0" smtClean="0">
                <a:latin typeface="Cambria" panose="02040503050406030204" pitchFamily="18" charset="0"/>
              </a:rPr>
              <a:t>It </a:t>
            </a:r>
            <a:r>
              <a:rPr lang="en-US" dirty="0">
                <a:latin typeface="Cambria" panose="02040503050406030204" pitchFamily="18" charset="0"/>
              </a:rPr>
              <a:t>is a simple way to represent any </a:t>
            </a:r>
            <a:r>
              <a:rPr lang="en-US" dirty="0" smtClean="0">
                <a:latin typeface="Cambria" panose="02040503050406030204" pitchFamily="18" charset="0"/>
              </a:rPr>
              <a:t>practically complicated </a:t>
            </a:r>
            <a:r>
              <a:rPr lang="en-US" dirty="0">
                <a:latin typeface="Cambria" panose="02040503050406030204" pitchFamily="18" charset="0"/>
              </a:rPr>
              <a:t>system. In this each component of </a:t>
            </a:r>
            <a:r>
              <a:rPr lang="en-US" dirty="0" smtClean="0">
                <a:latin typeface="Cambria" panose="02040503050406030204" pitchFamily="18" charset="0"/>
              </a:rPr>
              <a:t>the system </a:t>
            </a:r>
            <a:r>
              <a:rPr lang="en-US" dirty="0">
                <a:latin typeface="Cambria" panose="02040503050406030204" pitchFamily="18" charset="0"/>
              </a:rPr>
              <a:t>is represented by a separate block known </a:t>
            </a:r>
            <a:r>
              <a:rPr lang="en-US" dirty="0" smtClean="0">
                <a:latin typeface="Cambria" panose="02040503050406030204" pitchFamily="18" charset="0"/>
              </a:rPr>
              <a:t>as functional </a:t>
            </a:r>
            <a:r>
              <a:rPr lang="en-US" dirty="0">
                <a:latin typeface="Cambria" panose="02040503050406030204" pitchFamily="18" charset="0"/>
              </a:rPr>
              <a:t>block.</a:t>
            </a:r>
          </a:p>
          <a:p>
            <a:pPr>
              <a:lnSpc>
                <a:spcPct val="150000"/>
              </a:lnSpc>
              <a:buFont typeface="Wingdings" panose="05000000000000000000" pitchFamily="2" charset="2"/>
              <a:buChar char="q"/>
            </a:pPr>
            <a:r>
              <a:rPr lang="en-US" dirty="0" smtClean="0">
                <a:latin typeface="Cambria" panose="02040503050406030204" pitchFamily="18" charset="0"/>
              </a:rPr>
              <a:t>These </a:t>
            </a:r>
            <a:r>
              <a:rPr lang="en-US" dirty="0">
                <a:latin typeface="Cambria" panose="02040503050406030204" pitchFamily="18" charset="0"/>
              </a:rPr>
              <a:t>blocks are interconnected in a proper sequence.</a:t>
            </a:r>
          </a:p>
        </p:txBody>
      </p:sp>
      <p:sp>
        <p:nvSpPr>
          <p:cNvPr id="1048801" name="Title 1"/>
          <p:cNvSpPr>
            <a:spLocks noGrp="1"/>
          </p:cNvSpPr>
          <p:nvPr>
            <p:ph type="title"/>
          </p:nvPr>
        </p:nvSpPr>
        <p:spPr>
          <a:xfrm>
            <a:off x="838200" y="365125"/>
            <a:ext cx="10515600" cy="781287"/>
          </a:xfrm>
          <a:ln w="28575">
            <a:solidFill>
              <a:schemeClr val="tx1"/>
            </a:solidFill>
          </a:ln>
        </p:spPr>
        <p:style>
          <a:lnRef idx="0">
            <a:scrgbClr r="0" g="0" b="0"/>
          </a:lnRef>
          <a:fillRef idx="1003">
            <a:schemeClr val="lt1"/>
          </a:fillRef>
          <a:effectRef idx="0">
            <a:scrgbClr r="0" g="0" b="0"/>
          </a:effectRef>
          <a:fontRef idx="major">
            <a:srgbClr val="000000"/>
          </a:fontRef>
        </p:style>
        <p:txBody>
          <a:bodyPr/>
          <a:lstStyle/>
          <a:p>
            <a:r>
              <a:rPr lang="en-US" sz="4000" b="1" dirty="0">
                <a:solidFill>
                  <a:srgbClr val="FF0000"/>
                </a:solidFill>
                <a:latin typeface="Cambria" panose="02040503050406030204" pitchFamily="18" charset="0"/>
              </a:rPr>
              <a:t>Need of Block Diagram Algebra</a:t>
            </a:r>
            <a:endParaRPr lang="en-US" dirty="0">
              <a:solidFill>
                <a:srgbClr val="FF0000"/>
              </a:solidFill>
              <a:latin typeface="Cambria" panose="02040503050406030204" pitchFamily="18" charset="0"/>
            </a:endParaRPr>
          </a:p>
        </p:txBody>
      </p:sp>
      <p:sp>
        <p:nvSpPr>
          <p:cNvPr id="1048802" name="Date Placeholder 1"/>
          <p:cNvSpPr>
            <a:spLocks noGrp="1"/>
          </p:cNvSpPr>
          <p:nvPr>
            <p:ph type="dt" sz="half" idx="10"/>
          </p:nvPr>
        </p:nvSpPr>
        <p:spPr/>
        <p:txBody>
          <a:bodyPr/>
          <a:lstStyle/>
          <a:p>
            <a:fld id="{A5DCC3A9-86B0-433C-ADDF-0D0F6865072F}" type="datetime1">
              <a:rPr lang="en-US" smtClean="0"/>
              <a:pPr/>
              <a:t>8/17/2022</a:t>
            </a:fld>
            <a:endParaRPr lang="en-US"/>
          </a:p>
        </p:txBody>
      </p:sp>
      <p:sp>
        <p:nvSpPr>
          <p:cNvPr id="1048803" name="Footer Placeholder 4"/>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3592653513"/>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Basic elements of block diagram </a:t>
            </a:r>
          </a:p>
          <a:p>
            <a:r>
              <a:rPr lang="en-US" dirty="0" smtClean="0"/>
              <a:t>Block </a:t>
            </a:r>
          </a:p>
          <a:p>
            <a:r>
              <a:rPr lang="en-US" dirty="0" smtClean="0"/>
              <a:t>Summing point</a:t>
            </a:r>
          </a:p>
          <a:p>
            <a:r>
              <a:rPr lang="en-US" dirty="0" smtClean="0"/>
              <a:t>Takeoff point .</a:t>
            </a:r>
            <a:endParaRPr lang="en-US" dirty="0"/>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Rectangle 3"/>
          <p:cNvSpPr>
            <a:spLocks noGrp="1" noChangeArrowheads="1"/>
          </p:cNvSpPr>
          <p:nvPr>
            <p:ph type="body" idx="1"/>
          </p:nvPr>
        </p:nvSpPr>
        <p:spPr>
          <a:xfrm>
            <a:off x="1674126" y="1750799"/>
            <a:ext cx="7772400" cy="3962400"/>
          </a:xfrm>
        </p:spPr>
        <p:txBody>
          <a:bodyPr/>
          <a:lstStyle/>
          <a:p>
            <a:pPr eaLnBrk="1" hangingPunct="1">
              <a:lnSpc>
                <a:spcPct val="150000"/>
              </a:lnSpc>
            </a:pPr>
            <a:r>
              <a:rPr lang="en-US" b="1" dirty="0" smtClean="0">
                <a:latin typeface="Times New Roman" pitchFamily="18" charset="0"/>
                <a:cs typeface="Times New Roman" pitchFamily="18" charset="0"/>
              </a:rPr>
              <a:t>The word control is usually taken to mean :</a:t>
            </a:r>
          </a:p>
          <a:p>
            <a:pPr eaLnBrk="1" hangingPunct="1">
              <a:lnSpc>
                <a:spcPct val="150000"/>
              </a:lnSpc>
              <a:buFontTx/>
              <a:buNone/>
            </a:pPr>
            <a:r>
              <a:rPr lang="en-US" b="1" dirty="0" smtClean="0">
                <a:latin typeface="Times New Roman" pitchFamily="18" charset="0"/>
                <a:cs typeface="Times New Roman" pitchFamily="18" charset="0"/>
              </a:rPr>
              <a:t>			-  regulate,</a:t>
            </a:r>
          </a:p>
          <a:p>
            <a:pPr eaLnBrk="1" hangingPunct="1">
              <a:lnSpc>
                <a:spcPct val="150000"/>
              </a:lnSpc>
              <a:buFontTx/>
              <a:buNone/>
            </a:pPr>
            <a:r>
              <a:rPr lang="en-US" b="1" dirty="0" smtClean="0">
                <a:latin typeface="Times New Roman" pitchFamily="18" charset="0"/>
                <a:cs typeface="Times New Roman" pitchFamily="18" charset="0"/>
              </a:rPr>
              <a:t>  			-  direct,    </a:t>
            </a:r>
          </a:p>
          <a:p>
            <a:pPr eaLnBrk="1" hangingPunct="1">
              <a:buFontTx/>
              <a:buNone/>
            </a:pPr>
            <a:r>
              <a:rPr lang="en-US" b="1" dirty="0" smtClean="0">
                <a:latin typeface="Times New Roman" pitchFamily="18" charset="0"/>
                <a:cs typeface="Times New Roman" pitchFamily="18" charset="0"/>
              </a:rPr>
              <a:t>			-  command.</a:t>
            </a:r>
          </a:p>
        </p:txBody>
      </p:sp>
      <p:sp>
        <p:nvSpPr>
          <p:cNvPr id="1048652" name="Footer Placeholder 4"/>
          <p:cNvSpPr>
            <a:spLocks noGrp="1"/>
          </p:cNvSpPr>
          <p:nvPr>
            <p:ph type="ftr" sz="quarter" idx="11"/>
          </p:nvPr>
        </p:nvSpPr>
        <p:spPr>
          <a:noFill/>
        </p:spPr>
        <p:txBody>
          <a:bodyPr/>
          <a:lstStyle/>
          <a:p>
            <a:r>
              <a:rPr lang="en-IN" smtClean="0"/>
              <a:t>Unit-1/CS/SYBTECH/MITWPU/SRG</a:t>
            </a:r>
            <a:endParaRPr lang="en-US"/>
          </a:p>
        </p:txBody>
      </p:sp>
      <p:sp>
        <p:nvSpPr>
          <p:cNvPr id="1048653" name="Date Placeholder 1"/>
          <p:cNvSpPr>
            <a:spLocks noGrp="1"/>
          </p:cNvSpPr>
          <p:nvPr>
            <p:ph type="dt" sz="half" idx="10"/>
          </p:nvPr>
        </p:nvSpPr>
        <p:spPr/>
        <p:txBody>
          <a:bodyPr/>
          <a:lstStyle/>
          <a:p>
            <a:fld id="{7D58FE89-BDA5-4C93-BC4C-A380CA4CBEB9}" type="datetime1">
              <a:rPr lang="en-US" smtClean="0"/>
              <a:pPr/>
              <a:t>8/17/2022</a:t>
            </a:fld>
            <a:endParaRPr lang="en-US"/>
          </a:p>
        </p:txBody>
      </p:sp>
      <p:sp>
        <p:nvSpPr>
          <p:cNvPr id="1048654" name="Title 1"/>
          <p:cNvSpPr txBox="1"/>
          <p:nvPr/>
        </p:nvSpPr>
        <p:spPr>
          <a:xfrm>
            <a:off x="838200" y="326361"/>
            <a:ext cx="10515600" cy="781287"/>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smtClean="0">
                <a:solidFill>
                  <a:srgbClr val="FF0000"/>
                </a:solidFill>
                <a:latin typeface="Cambria" panose="02040503050406030204" pitchFamily="18" charset="0"/>
              </a:rPr>
              <a:t>Control</a:t>
            </a:r>
            <a:endParaRPr lang="en-US" sz="4000" b="1" dirty="0">
              <a:solidFill>
                <a:srgbClr val="FF0000"/>
              </a:solidFill>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51">
                                            <p:txEl>
                                              <p:pRg st="0" end="0"/>
                                            </p:txEl>
                                          </p:spTgt>
                                        </p:tgtEl>
                                        <p:attrNameLst>
                                          <p:attrName>style.visibility</p:attrName>
                                        </p:attrNameLst>
                                      </p:cBhvr>
                                      <p:to>
                                        <p:strVal val="visible"/>
                                      </p:to>
                                    </p:set>
                                    <p:animEffect transition="in" filter="fade">
                                      <p:cBhvr>
                                        <p:cTn id="7" dur="2000"/>
                                        <p:tgtEl>
                                          <p:spTgt spid="1048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651">
                                            <p:txEl>
                                              <p:pRg st="1" end="1"/>
                                            </p:txEl>
                                          </p:spTgt>
                                        </p:tgtEl>
                                        <p:attrNameLst>
                                          <p:attrName>style.visibility</p:attrName>
                                        </p:attrNameLst>
                                      </p:cBhvr>
                                      <p:to>
                                        <p:strVal val="visible"/>
                                      </p:to>
                                    </p:set>
                                    <p:animEffect transition="in" filter="fade">
                                      <p:cBhvr>
                                        <p:cTn id="12" dur="2000"/>
                                        <p:tgtEl>
                                          <p:spTgt spid="1048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651">
                                            <p:txEl>
                                              <p:pRg st="2" end="2"/>
                                            </p:txEl>
                                          </p:spTgt>
                                        </p:tgtEl>
                                        <p:attrNameLst>
                                          <p:attrName>style.visibility</p:attrName>
                                        </p:attrNameLst>
                                      </p:cBhvr>
                                      <p:to>
                                        <p:strVal val="visible"/>
                                      </p:to>
                                    </p:set>
                                    <p:animEffect transition="in" filter="fade">
                                      <p:cBhvr>
                                        <p:cTn id="17" dur="2000"/>
                                        <p:tgtEl>
                                          <p:spTgt spid="10486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48651">
                                            <p:txEl>
                                              <p:pRg st="3" end="3"/>
                                            </p:txEl>
                                          </p:spTgt>
                                        </p:tgtEl>
                                        <p:attrNameLst>
                                          <p:attrName>style.visibility</p:attrName>
                                        </p:attrNameLst>
                                      </p:cBhvr>
                                      <p:to>
                                        <p:strVal val="visible"/>
                                      </p:to>
                                    </p:set>
                                    <p:animEffect transition="in" filter="fade">
                                      <p:cBhvr>
                                        <p:cTn id="22" dur="2000"/>
                                        <p:tgtEl>
                                          <p:spTgt spid="1048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1"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4" name="Content Placeholder 2"/>
          <p:cNvSpPr>
            <a:spLocks noGrp="1"/>
          </p:cNvSpPr>
          <p:nvPr>
            <p:ph idx="1"/>
          </p:nvPr>
        </p:nvSpPr>
        <p:spPr/>
        <p:txBody>
          <a:bodyPr/>
          <a:lstStyle/>
          <a:p>
            <a:pPr>
              <a:lnSpc>
                <a:spcPct val="150000"/>
              </a:lnSpc>
              <a:buFont typeface="Wingdings" panose="05000000000000000000" pitchFamily="2" charset="2"/>
              <a:buChar char="q"/>
            </a:pPr>
            <a:r>
              <a:rPr lang="en-US" b="1" dirty="0">
                <a:latin typeface="Cambria" panose="02040503050406030204" pitchFamily="18" charset="0"/>
              </a:rPr>
              <a:t>Block Diagram: </a:t>
            </a:r>
            <a:r>
              <a:rPr lang="en-US" dirty="0">
                <a:latin typeface="Cambria" panose="02040503050406030204" pitchFamily="18" charset="0"/>
              </a:rPr>
              <a:t>It is shorthand, pictorial </a:t>
            </a:r>
            <a:r>
              <a:rPr lang="en-US" dirty="0" smtClean="0">
                <a:latin typeface="Cambria" panose="02040503050406030204" pitchFamily="18" charset="0"/>
              </a:rPr>
              <a:t>representation of </a:t>
            </a:r>
            <a:r>
              <a:rPr lang="en-US" dirty="0">
                <a:latin typeface="Cambria" panose="02040503050406030204" pitchFamily="18" charset="0"/>
              </a:rPr>
              <a:t>the cause and effect relationship between input </a:t>
            </a:r>
            <a:r>
              <a:rPr lang="en-US" dirty="0" smtClean="0">
                <a:latin typeface="Cambria" panose="02040503050406030204" pitchFamily="18" charset="0"/>
              </a:rPr>
              <a:t>and output </a:t>
            </a:r>
            <a:r>
              <a:rPr lang="en-US" dirty="0">
                <a:latin typeface="Cambria" panose="02040503050406030204" pitchFamily="18" charset="0"/>
              </a:rPr>
              <a:t>of a physical system.</a:t>
            </a:r>
          </a:p>
        </p:txBody>
      </p:sp>
      <p:sp>
        <p:nvSpPr>
          <p:cNvPr id="1048805" name="Title 1"/>
          <p:cNvSpPr txBox="1"/>
          <p:nvPr/>
        </p:nvSpPr>
        <p:spPr>
          <a:xfrm>
            <a:off x="688075" y="296887"/>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a:solidFill>
                  <a:srgbClr val="FF0000"/>
                </a:solidFill>
              </a:rPr>
              <a:t>Block Diagram Fundamentals</a:t>
            </a:r>
            <a:endParaRPr lang="en-US" dirty="0">
              <a:solidFill>
                <a:srgbClr val="FF0000"/>
              </a:solidFill>
              <a:latin typeface="Cambria" panose="02040503050406030204" pitchFamily="18" charset="0"/>
            </a:endParaRPr>
          </a:p>
        </p:txBody>
      </p:sp>
      <p:pic>
        <p:nvPicPr>
          <p:cNvPr id="2097180" name="Picture 5"/>
          <p:cNvPicPr>
            <a:picLocks noChangeAspect="1"/>
          </p:cNvPicPr>
          <p:nvPr/>
        </p:nvPicPr>
        <p:blipFill>
          <a:blip r:embed="rId2" cstate="print"/>
          <a:stretch>
            <a:fillRect/>
          </a:stretch>
        </p:blipFill>
        <p:spPr>
          <a:xfrm>
            <a:off x="2698796" y="3905079"/>
            <a:ext cx="7367614" cy="2159532"/>
          </a:xfrm>
          <a:prstGeom prst="rect">
            <a:avLst/>
          </a:prstGeom>
        </p:spPr>
      </p:pic>
      <p:sp>
        <p:nvSpPr>
          <p:cNvPr id="1048806" name="Date Placeholder 1"/>
          <p:cNvSpPr>
            <a:spLocks noGrp="1"/>
          </p:cNvSpPr>
          <p:nvPr>
            <p:ph type="dt" sz="half" idx="10"/>
          </p:nvPr>
        </p:nvSpPr>
        <p:spPr/>
        <p:txBody>
          <a:bodyPr/>
          <a:lstStyle/>
          <a:p>
            <a:fld id="{8908E185-2E03-4A57-BB15-BF06ED2C8C23}" type="datetime1">
              <a:rPr lang="en-US" smtClean="0"/>
              <a:pPr/>
              <a:t>8/17/2022</a:t>
            </a:fld>
            <a:endParaRPr lang="en-US"/>
          </a:p>
        </p:txBody>
      </p:sp>
      <p:sp>
        <p:nvSpPr>
          <p:cNvPr id="1048807" name="Footer Placeholder 4"/>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1683176483"/>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8" name="Content Placeholder 2"/>
          <p:cNvSpPr>
            <a:spLocks noGrp="1"/>
          </p:cNvSpPr>
          <p:nvPr>
            <p:ph idx="1"/>
          </p:nvPr>
        </p:nvSpPr>
        <p:spPr/>
        <p:txBody>
          <a:bodyPr>
            <a:normAutofit/>
          </a:bodyPr>
          <a:lstStyle/>
          <a:p>
            <a:pPr marL="0" indent="0">
              <a:buNone/>
            </a:pPr>
            <a:r>
              <a:rPr lang="en-US" b="1" dirty="0">
                <a:latin typeface="Cambria" panose="02040503050406030204" pitchFamily="18" charset="0"/>
              </a:rPr>
              <a:t>Output: </a:t>
            </a:r>
            <a:endParaRPr lang="en-US" b="1" dirty="0" smtClean="0">
              <a:latin typeface="Cambria" panose="02040503050406030204" pitchFamily="18" charset="0"/>
            </a:endParaRPr>
          </a:p>
          <a:p>
            <a:pPr marL="0" indent="0">
              <a:buNone/>
            </a:pPr>
            <a:r>
              <a:rPr lang="en-US" dirty="0" smtClean="0">
                <a:latin typeface="Cambria" panose="02040503050406030204" pitchFamily="18" charset="0"/>
              </a:rPr>
              <a:t>The </a:t>
            </a:r>
            <a:r>
              <a:rPr lang="en-US" dirty="0">
                <a:latin typeface="Cambria" panose="02040503050406030204" pitchFamily="18" charset="0"/>
              </a:rPr>
              <a:t>value of the input is multiplied to the value of block gain to get the output.</a:t>
            </a:r>
          </a:p>
        </p:txBody>
      </p:sp>
      <p:sp>
        <p:nvSpPr>
          <p:cNvPr id="1048809"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a:solidFill>
                  <a:srgbClr val="FF0000"/>
                </a:solidFill>
              </a:rPr>
              <a:t>Block Diagram Fundamentals</a:t>
            </a:r>
            <a:endParaRPr lang="en-US" dirty="0">
              <a:solidFill>
                <a:srgbClr val="FF0000"/>
              </a:solidFill>
              <a:latin typeface="Cambria" panose="02040503050406030204" pitchFamily="18" charset="0"/>
            </a:endParaRPr>
          </a:p>
        </p:txBody>
      </p:sp>
      <p:pic>
        <p:nvPicPr>
          <p:cNvPr id="2097181" name="Picture 1"/>
          <p:cNvPicPr>
            <a:picLocks noChangeAspect="1"/>
          </p:cNvPicPr>
          <p:nvPr/>
        </p:nvPicPr>
        <p:blipFill>
          <a:blip r:embed="rId3" cstate="print"/>
          <a:stretch>
            <a:fillRect/>
          </a:stretch>
        </p:blipFill>
        <p:spPr>
          <a:xfrm>
            <a:off x="2099155" y="3155844"/>
            <a:ext cx="7725284" cy="3131956"/>
          </a:xfrm>
          <a:prstGeom prst="rect">
            <a:avLst/>
          </a:prstGeom>
        </p:spPr>
      </p:pic>
      <p:sp>
        <p:nvSpPr>
          <p:cNvPr id="1048810" name="Date Placeholder 3"/>
          <p:cNvSpPr>
            <a:spLocks noGrp="1"/>
          </p:cNvSpPr>
          <p:nvPr>
            <p:ph type="dt" sz="half" idx="10"/>
          </p:nvPr>
        </p:nvSpPr>
        <p:spPr/>
        <p:txBody>
          <a:bodyPr/>
          <a:lstStyle/>
          <a:p>
            <a:fld id="{763C4B25-5B12-491A-B946-271DB0A9FCE2}" type="datetime1">
              <a:rPr lang="en-US" smtClean="0"/>
              <a:pPr/>
              <a:t>8/17/2022</a:t>
            </a:fld>
            <a:endParaRPr lang="en-US"/>
          </a:p>
        </p:txBody>
      </p:sp>
      <p:sp>
        <p:nvSpPr>
          <p:cNvPr id="1048811" name="Footer Placeholder 5"/>
          <p:cNvSpPr>
            <a:spLocks noGrp="1"/>
          </p:cNvSpPr>
          <p:nvPr>
            <p:ph type="ftr" sz="quarter" idx="11"/>
          </p:nvPr>
        </p:nvSpPr>
        <p:spPr/>
        <p:txBody>
          <a:bodyPr/>
          <a:lstStyle/>
          <a:p>
            <a:r>
              <a:rPr lang="en-US" smtClean="0"/>
              <a:t>Unit-1/CS/SYBTECH/MITWPU/SRG</a:t>
            </a:r>
            <a:endParaRPr lang="en-US"/>
          </a:p>
        </p:txBody>
      </p:sp>
      <p:pic>
        <p:nvPicPr>
          <p:cNvPr id="7" name="Picture 1"/>
          <p:cNvPicPr>
            <a:picLocks noChangeAspect="1"/>
          </p:cNvPicPr>
          <p:nvPr/>
        </p:nvPicPr>
        <p:blipFill>
          <a:blip r:embed="rId3" cstate="print"/>
          <a:stretch>
            <a:fillRect/>
          </a:stretch>
        </p:blipFill>
        <p:spPr>
          <a:xfrm>
            <a:off x="2251555" y="3308244"/>
            <a:ext cx="7725284" cy="3131956"/>
          </a:xfrm>
          <a:prstGeom prst="rect">
            <a:avLst/>
          </a:prstGeom>
        </p:spPr>
      </p:pic>
    </p:spTree>
    <p:extLst>
      <p:ext uri="{BB962C8B-B14F-4D97-AF65-F5344CB8AC3E}">
        <p14:creationId xmlns="" xmlns:p14="http://schemas.microsoft.com/office/powerpoint/2010/main" val="1535813162"/>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2" name="Picture 1"/>
          <p:cNvPicPr>
            <a:picLocks noChangeAspect="1"/>
          </p:cNvPicPr>
          <p:nvPr/>
        </p:nvPicPr>
        <p:blipFill>
          <a:blip r:embed="rId3" cstate="print"/>
          <a:stretch>
            <a:fillRect/>
          </a:stretch>
        </p:blipFill>
        <p:spPr>
          <a:xfrm>
            <a:off x="2336094" y="3373408"/>
            <a:ext cx="6290995" cy="2775514"/>
          </a:xfrm>
          <a:prstGeom prst="rect">
            <a:avLst/>
          </a:prstGeom>
        </p:spPr>
      </p:pic>
      <p:sp>
        <p:nvSpPr>
          <p:cNvPr id="1048816"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a:solidFill>
                  <a:srgbClr val="FF0000"/>
                </a:solidFill>
              </a:rPr>
              <a:t>Block Diagram Fundamentals</a:t>
            </a:r>
            <a:endParaRPr lang="en-US" dirty="0">
              <a:solidFill>
                <a:srgbClr val="FF0000"/>
              </a:solidFill>
              <a:latin typeface="Cambria" panose="02040503050406030204" pitchFamily="18" charset="0"/>
            </a:endParaRPr>
          </a:p>
        </p:txBody>
      </p:sp>
      <p:sp>
        <p:nvSpPr>
          <p:cNvPr id="1048817" name="TextBox 3"/>
          <p:cNvSpPr txBox="1"/>
          <p:nvPr/>
        </p:nvSpPr>
        <p:spPr>
          <a:xfrm>
            <a:off x="1107795" y="1637731"/>
            <a:ext cx="9551106" cy="199644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800" b="1" dirty="0" smtClean="0">
                <a:latin typeface="Cambria" panose="02040503050406030204" pitchFamily="18" charset="0"/>
              </a:rPr>
              <a:t> Summing Point: </a:t>
            </a:r>
          </a:p>
          <a:p>
            <a:pPr>
              <a:lnSpc>
                <a:spcPct val="150000"/>
              </a:lnSpc>
            </a:pPr>
            <a:r>
              <a:rPr lang="en-US" sz="2800" dirty="0" smtClean="0">
                <a:latin typeface="Cambria" panose="02040503050406030204" pitchFamily="18" charset="0"/>
              </a:rPr>
              <a:t>Two </a:t>
            </a:r>
            <a:r>
              <a:rPr lang="en-US" sz="2800" dirty="0">
                <a:latin typeface="Cambria" panose="02040503050406030204" pitchFamily="18" charset="0"/>
              </a:rPr>
              <a:t>or more signals can be </a:t>
            </a:r>
            <a:r>
              <a:rPr lang="en-US" sz="2800" dirty="0" smtClean="0">
                <a:latin typeface="Cambria" panose="02040503050406030204" pitchFamily="18" charset="0"/>
              </a:rPr>
              <a:t>added/</a:t>
            </a:r>
            <a:r>
              <a:rPr lang="en-IN" sz="2800" dirty="0" smtClean="0">
                <a:latin typeface="Cambria" panose="02040503050406030204" pitchFamily="18" charset="0"/>
              </a:rPr>
              <a:t>subtracted </a:t>
            </a:r>
            <a:r>
              <a:rPr lang="en-IN" sz="2800" dirty="0">
                <a:latin typeface="Cambria" panose="02040503050406030204" pitchFamily="18" charset="0"/>
              </a:rPr>
              <a:t>at summing point.</a:t>
            </a:r>
          </a:p>
        </p:txBody>
      </p:sp>
      <p:sp>
        <p:nvSpPr>
          <p:cNvPr id="1048818" name="Date Placeholder 4"/>
          <p:cNvSpPr>
            <a:spLocks noGrp="1"/>
          </p:cNvSpPr>
          <p:nvPr>
            <p:ph type="dt" sz="half" idx="10"/>
          </p:nvPr>
        </p:nvSpPr>
        <p:spPr/>
        <p:txBody>
          <a:bodyPr/>
          <a:lstStyle/>
          <a:p>
            <a:fld id="{8D1BFB2D-50D8-4919-B4F1-AD0852471657}" type="datetime1">
              <a:rPr lang="en-US" smtClean="0"/>
              <a:pPr/>
              <a:t>8/17/2022</a:t>
            </a:fld>
            <a:endParaRPr lang="en-US"/>
          </a:p>
        </p:txBody>
      </p:sp>
      <p:sp>
        <p:nvSpPr>
          <p:cNvPr id="1048819" name="Footer Placeholder 5"/>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4044104002"/>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3" name="Picture 1"/>
          <p:cNvPicPr>
            <a:picLocks noChangeAspect="1"/>
          </p:cNvPicPr>
          <p:nvPr/>
        </p:nvPicPr>
        <p:blipFill>
          <a:blip r:embed="rId2" cstate="print"/>
          <a:stretch>
            <a:fillRect/>
          </a:stretch>
        </p:blipFill>
        <p:spPr>
          <a:xfrm>
            <a:off x="2415655" y="2720071"/>
            <a:ext cx="5269540" cy="2998607"/>
          </a:xfrm>
          <a:prstGeom prst="rect">
            <a:avLst/>
          </a:prstGeom>
        </p:spPr>
      </p:pic>
      <p:sp>
        <p:nvSpPr>
          <p:cNvPr id="1048824" name="TextBox 2"/>
          <p:cNvSpPr txBox="1"/>
          <p:nvPr/>
        </p:nvSpPr>
        <p:spPr>
          <a:xfrm>
            <a:off x="3070745" y="4820285"/>
            <a:ext cx="518616" cy="461665"/>
          </a:xfrm>
          <a:prstGeom prst="rect">
            <a:avLst/>
          </a:prstGeom>
          <a:noFill/>
        </p:spPr>
        <p:txBody>
          <a:bodyPr wrap="square" rtlCol="0">
            <a:spAutoFit/>
          </a:bodyPr>
          <a:lstStyle/>
          <a:p>
            <a:r>
              <a:rPr lang="en-US" sz="2400" b="1" dirty="0" smtClean="0">
                <a:latin typeface="Cambria" panose="02040503050406030204" pitchFamily="18" charset="0"/>
              </a:rPr>
              <a:t>Z</a:t>
            </a:r>
            <a:endParaRPr lang="en-US" sz="2400" b="1" dirty="0">
              <a:latin typeface="Cambria" panose="02040503050406030204" pitchFamily="18" charset="0"/>
            </a:endParaRPr>
          </a:p>
        </p:txBody>
      </p:sp>
      <p:sp>
        <p:nvSpPr>
          <p:cNvPr id="1048825" name="TextBox 3"/>
          <p:cNvSpPr txBox="1"/>
          <p:nvPr/>
        </p:nvSpPr>
        <p:spPr>
          <a:xfrm>
            <a:off x="1023583" y="1267680"/>
            <a:ext cx="9551106" cy="1384995"/>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smtClean="0">
                <a:latin typeface="Cambria" panose="02040503050406030204" pitchFamily="18" charset="0"/>
              </a:rPr>
              <a:t>Take </a:t>
            </a:r>
            <a:r>
              <a:rPr lang="en-US" sz="2800" b="1" dirty="0">
                <a:latin typeface="Cambria" panose="02040503050406030204" pitchFamily="18" charset="0"/>
              </a:rPr>
              <a:t>off Point: </a:t>
            </a:r>
            <a:endParaRPr lang="en-US" sz="2800" b="1" dirty="0" smtClean="0">
              <a:latin typeface="Cambria" panose="02040503050406030204" pitchFamily="18" charset="0"/>
            </a:endParaRPr>
          </a:p>
          <a:p>
            <a:r>
              <a:rPr lang="en-US" sz="2800" dirty="0" smtClean="0">
                <a:latin typeface="Cambria" panose="02040503050406030204" pitchFamily="18" charset="0"/>
              </a:rPr>
              <a:t>The </a:t>
            </a:r>
            <a:r>
              <a:rPr lang="en-US" sz="2800" dirty="0">
                <a:latin typeface="Cambria" panose="02040503050406030204" pitchFamily="18" charset="0"/>
              </a:rPr>
              <a:t>output signal can be applied to </a:t>
            </a:r>
            <a:r>
              <a:rPr lang="en-US" sz="2800" dirty="0" smtClean="0">
                <a:latin typeface="Cambria" panose="02040503050406030204" pitchFamily="18" charset="0"/>
              </a:rPr>
              <a:t>two or </a:t>
            </a:r>
            <a:r>
              <a:rPr lang="en-US" sz="2800" dirty="0">
                <a:latin typeface="Cambria" panose="02040503050406030204" pitchFamily="18" charset="0"/>
              </a:rPr>
              <a:t>more points from a take off point.</a:t>
            </a:r>
            <a:endParaRPr lang="en-IN" sz="2800" dirty="0">
              <a:latin typeface="Cambria" panose="02040503050406030204" pitchFamily="18" charset="0"/>
            </a:endParaRPr>
          </a:p>
        </p:txBody>
      </p:sp>
      <p:sp>
        <p:nvSpPr>
          <p:cNvPr id="1048826"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a:solidFill>
                  <a:srgbClr val="FF0000"/>
                </a:solidFill>
              </a:rPr>
              <a:t>Block Diagram Fundamentals</a:t>
            </a:r>
            <a:endParaRPr lang="en-US" dirty="0">
              <a:solidFill>
                <a:srgbClr val="FF0000"/>
              </a:solidFill>
              <a:latin typeface="Cambria" panose="02040503050406030204" pitchFamily="18" charset="0"/>
            </a:endParaRPr>
          </a:p>
        </p:txBody>
      </p:sp>
      <p:sp>
        <p:nvSpPr>
          <p:cNvPr id="1048827" name="Date Placeholder 5"/>
          <p:cNvSpPr>
            <a:spLocks noGrp="1"/>
          </p:cNvSpPr>
          <p:nvPr>
            <p:ph type="dt" sz="half" idx="10"/>
          </p:nvPr>
        </p:nvSpPr>
        <p:spPr/>
        <p:txBody>
          <a:bodyPr/>
          <a:lstStyle/>
          <a:p>
            <a:fld id="{67905549-2DDF-4747-A5C8-5A41DD15A765}" type="datetime1">
              <a:rPr lang="en-US" smtClean="0"/>
              <a:pPr/>
              <a:t>8/17/2022</a:t>
            </a:fld>
            <a:endParaRPr lang="en-US"/>
          </a:p>
        </p:txBody>
      </p:sp>
      <p:sp>
        <p:nvSpPr>
          <p:cNvPr id="1048828" name="Footer Placeholder 6"/>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131897540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6" name="Picture 1"/>
          <p:cNvPicPr>
            <a:picLocks noChangeAspect="1"/>
          </p:cNvPicPr>
          <p:nvPr/>
        </p:nvPicPr>
        <p:blipFill>
          <a:blip r:embed="rId2" cstate="print"/>
          <a:stretch>
            <a:fillRect/>
          </a:stretch>
        </p:blipFill>
        <p:spPr>
          <a:xfrm>
            <a:off x="1296537" y="518617"/>
            <a:ext cx="8825501" cy="5476484"/>
          </a:xfrm>
          <a:prstGeom prst="rect">
            <a:avLst/>
          </a:prstGeom>
        </p:spPr>
      </p:pic>
      <p:sp>
        <p:nvSpPr>
          <p:cNvPr id="1048778" name="Date Placeholder 2"/>
          <p:cNvSpPr>
            <a:spLocks noGrp="1"/>
          </p:cNvSpPr>
          <p:nvPr>
            <p:ph type="dt" sz="half" idx="10"/>
          </p:nvPr>
        </p:nvSpPr>
        <p:spPr/>
        <p:txBody>
          <a:bodyPr/>
          <a:lstStyle/>
          <a:p>
            <a:fld id="{1DB8D92C-ACEB-4D47-AF74-0F19719CDA68}" type="datetime1">
              <a:rPr lang="en-US" smtClean="0"/>
              <a:pPr/>
              <a:t>8/17/2022</a:t>
            </a:fld>
            <a:endParaRPr lang="en-US"/>
          </a:p>
        </p:txBody>
      </p:sp>
      <p:sp>
        <p:nvSpPr>
          <p:cNvPr id="1048779" name="Footer Placeholder 3"/>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E8686E83-4E8F-4E5A-BE2B-59281EFBFE45}" type="datetime1">
              <a:rPr lang="en-US" smtClean="0"/>
              <a:pPr/>
              <a:t>8/17/2022</a:t>
            </a:fld>
            <a:endParaRPr lang="en-US"/>
          </a:p>
        </p:txBody>
      </p:sp>
      <p:sp>
        <p:nvSpPr>
          <p:cNvPr id="5" name="Footer Placeholder 4"/>
          <p:cNvSpPr>
            <a:spLocks noGrp="1"/>
          </p:cNvSpPr>
          <p:nvPr>
            <p:ph type="ftr" sz="quarter" idx="11"/>
          </p:nvPr>
        </p:nvSpPr>
        <p:spPr/>
        <p:txBody>
          <a:bodyPr/>
          <a:lstStyle/>
          <a:p>
            <a:r>
              <a:rPr lang="en-US" smtClean="0"/>
              <a:t>Unit-1/CS/SYBTECH/MITWPU/SRG</a:t>
            </a:r>
            <a:endParaRPr lang="en-US"/>
          </a:p>
        </p:txBody>
      </p:sp>
      <p:pic>
        <p:nvPicPr>
          <p:cNvPr id="156674" name="Picture 2"/>
          <p:cNvPicPr>
            <a:picLocks noGrp="1" noChangeAspect="1" noChangeArrowheads="1"/>
          </p:cNvPicPr>
          <p:nvPr>
            <p:ph idx="1"/>
          </p:nvPr>
        </p:nvPicPr>
        <p:blipFill>
          <a:blip r:embed="rId2"/>
          <a:srcRect/>
          <a:stretch>
            <a:fillRect/>
          </a:stretch>
        </p:blipFill>
        <p:spPr bwMode="auto">
          <a:xfrm>
            <a:off x="675217" y="1940718"/>
            <a:ext cx="3992076" cy="2428081"/>
          </a:xfrm>
          <a:prstGeom prst="rect">
            <a:avLst/>
          </a:prstGeom>
          <a:noFill/>
          <a:ln w="9525">
            <a:noFill/>
            <a:miter lim="800000"/>
            <a:headEnd/>
            <a:tailEnd/>
          </a:ln>
          <a:effectLst/>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7" name="Picture 1"/>
          <p:cNvPicPr>
            <a:picLocks noChangeAspect="1"/>
          </p:cNvPicPr>
          <p:nvPr/>
        </p:nvPicPr>
        <p:blipFill>
          <a:blip r:embed="rId2" cstate="print"/>
          <a:stretch>
            <a:fillRect/>
          </a:stretch>
        </p:blipFill>
        <p:spPr>
          <a:xfrm>
            <a:off x="1193657" y="503078"/>
            <a:ext cx="8916621" cy="5515585"/>
          </a:xfrm>
          <a:prstGeom prst="rect">
            <a:avLst/>
          </a:prstGeom>
        </p:spPr>
      </p:pic>
      <p:sp>
        <p:nvSpPr>
          <p:cNvPr id="1048780" name="Date Placeholder 2"/>
          <p:cNvSpPr>
            <a:spLocks noGrp="1"/>
          </p:cNvSpPr>
          <p:nvPr>
            <p:ph type="dt" sz="half" idx="10"/>
          </p:nvPr>
        </p:nvSpPr>
        <p:spPr/>
        <p:txBody>
          <a:bodyPr/>
          <a:lstStyle/>
          <a:p>
            <a:fld id="{2C9E150B-F8C0-44C7-BF18-B181A6344B49}" type="datetime1">
              <a:rPr lang="en-US" smtClean="0"/>
              <a:pPr/>
              <a:t>8/17/2022</a:t>
            </a:fld>
            <a:endParaRPr lang="en-US"/>
          </a:p>
        </p:txBody>
      </p:sp>
      <p:sp>
        <p:nvSpPr>
          <p:cNvPr id="1048781" name="Footer Placeholder 3"/>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4" name="Picture 1"/>
          <p:cNvPicPr>
            <a:picLocks noChangeAspect="1"/>
          </p:cNvPicPr>
          <p:nvPr/>
        </p:nvPicPr>
        <p:blipFill>
          <a:blip r:embed="rId2" cstate="print"/>
          <a:stretch>
            <a:fillRect/>
          </a:stretch>
        </p:blipFill>
        <p:spPr>
          <a:xfrm>
            <a:off x="560730" y="1467571"/>
            <a:ext cx="10060605" cy="4535016"/>
          </a:xfrm>
          <a:prstGeom prst="rect">
            <a:avLst/>
          </a:prstGeom>
        </p:spPr>
      </p:pic>
      <p:sp>
        <p:nvSpPr>
          <p:cNvPr id="1048770"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a:solidFill>
                  <a:srgbClr val="FF0000"/>
                </a:solidFill>
              </a:rPr>
              <a:t>Block Diagram Fundamentals</a:t>
            </a:r>
            <a:endParaRPr lang="en-US" dirty="0">
              <a:solidFill>
                <a:srgbClr val="FF0000"/>
              </a:solidFill>
              <a:latin typeface="Cambria" panose="02040503050406030204" pitchFamily="18" charset="0"/>
            </a:endParaRPr>
          </a:p>
        </p:txBody>
      </p:sp>
      <p:sp>
        <p:nvSpPr>
          <p:cNvPr id="1048771" name="Date Placeholder 3"/>
          <p:cNvSpPr>
            <a:spLocks noGrp="1"/>
          </p:cNvSpPr>
          <p:nvPr>
            <p:ph type="dt" sz="half" idx="10"/>
          </p:nvPr>
        </p:nvSpPr>
        <p:spPr/>
        <p:txBody>
          <a:bodyPr/>
          <a:lstStyle/>
          <a:p>
            <a:fld id="{7C135E9E-EFC5-42E6-B339-E29E451D8CE9}" type="datetime1">
              <a:rPr lang="en-US" smtClean="0"/>
              <a:pPr/>
              <a:t>8/17/2022</a:t>
            </a:fld>
            <a:endParaRPr lang="en-US"/>
          </a:p>
        </p:txBody>
      </p:sp>
      <p:sp>
        <p:nvSpPr>
          <p:cNvPr id="1048772" name="Footer Placeholder 4"/>
          <p:cNvSpPr>
            <a:spLocks noGrp="1"/>
          </p:cNvSpPr>
          <p:nvPr>
            <p:ph type="ftr" sz="quarter" idx="11"/>
          </p:nvPr>
        </p:nvSpPr>
        <p:spPr/>
        <p:txBody>
          <a:bodyPr/>
          <a:lstStyle/>
          <a:p>
            <a:r>
              <a:rPr lang="en-US" smtClean="0"/>
              <a:t>Unit-1/CS/SYBTECH/MITWPU/SRG</a:t>
            </a:r>
            <a:endParaRPr lang="en-US"/>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9" name="Title 1"/>
          <p:cNvSpPr>
            <a:spLocks noGrp="1"/>
          </p:cNvSpPr>
          <p:nvPr>
            <p:ph type="ctrTitle"/>
          </p:nvPr>
        </p:nvSpPr>
        <p:spPr>
          <a:xfrm>
            <a:off x="1633182" y="1872989"/>
            <a:ext cx="9144000" cy="2387600"/>
          </a:xfrm>
          <a:solidFill>
            <a:schemeClr val="accent2">
              <a:lumMod val="20000"/>
              <a:lumOff val="80000"/>
            </a:schemeClr>
          </a:solidFill>
          <a:ln w="38100">
            <a:solidFill>
              <a:schemeClr val="tx1"/>
            </a:solidFill>
          </a:ln>
        </p:spPr>
        <p:txBody>
          <a:bodyPr/>
          <a:lstStyle/>
          <a:p>
            <a:r>
              <a:rPr lang="en-US" dirty="0" smtClean="0">
                <a:latin typeface="Cambria" panose="02040503050406030204" pitchFamily="18" charset="0"/>
              </a:rPr>
              <a:t>Block Diagram Reduction Techniques</a:t>
            </a:r>
            <a:endParaRPr lang="en-US" dirty="0">
              <a:latin typeface="Cambria" panose="02040503050406030204" pitchFamily="18" charset="0"/>
            </a:endParaRPr>
          </a:p>
        </p:txBody>
      </p:sp>
      <p:sp>
        <p:nvSpPr>
          <p:cNvPr id="1048790" name="Date Placeholder 2"/>
          <p:cNvSpPr>
            <a:spLocks noGrp="1"/>
          </p:cNvSpPr>
          <p:nvPr>
            <p:ph type="dt" sz="half" idx="10"/>
          </p:nvPr>
        </p:nvSpPr>
        <p:spPr/>
        <p:txBody>
          <a:bodyPr/>
          <a:lstStyle/>
          <a:p>
            <a:fld id="{096D4B38-9ACD-45E8-A4FB-7F94D8D6E989}" type="datetime1">
              <a:rPr lang="en-US" smtClean="0"/>
              <a:pPr/>
              <a:t>8/17/2022</a:t>
            </a:fld>
            <a:endParaRPr lang="en-US"/>
          </a:p>
        </p:txBody>
      </p:sp>
      <p:sp>
        <p:nvSpPr>
          <p:cNvPr id="1048791" name="Footer Placeholder 3"/>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301507576"/>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4" name="Picture 1"/>
          <p:cNvPicPr>
            <a:picLocks noChangeAspect="1"/>
          </p:cNvPicPr>
          <p:nvPr/>
        </p:nvPicPr>
        <p:blipFill>
          <a:blip r:embed="rId2" cstate="print"/>
          <a:stretch>
            <a:fillRect/>
          </a:stretch>
        </p:blipFill>
        <p:spPr>
          <a:xfrm>
            <a:off x="2651595" y="2351205"/>
            <a:ext cx="6973971" cy="3037134"/>
          </a:xfrm>
          <a:prstGeom prst="rect">
            <a:avLst/>
          </a:prstGeom>
        </p:spPr>
      </p:pic>
      <p:sp>
        <p:nvSpPr>
          <p:cNvPr id="1048829" name="Title 1"/>
          <p:cNvSpPr txBox="1"/>
          <p:nvPr/>
        </p:nvSpPr>
        <p:spPr>
          <a:xfrm>
            <a:off x="703997" y="271866"/>
            <a:ext cx="10515600" cy="740343"/>
          </a:xfrm>
          <a:prstGeom prst="rect">
            <a:avLst/>
          </a:prstGeom>
          <a:ln w="28575">
            <a:solidFill>
              <a:schemeClr val="tx1"/>
            </a:solidFill>
          </a:ln>
        </p:spPr>
        <p:style>
          <a:lnRef idx="0">
            <a:scrgbClr r="0" g="0" b="0"/>
          </a:lnRef>
          <a:fillRef idx="1003">
            <a:schemeClr val="lt1"/>
          </a:fillRef>
          <a:effectRef idx="0">
            <a:scrgbClr r="0" g="0" b="0"/>
          </a:effectRef>
          <a:fontRef idx="major">
            <a:srgbClr val="000000"/>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b="1" dirty="0">
                <a:solidFill>
                  <a:srgbClr val="FF0000"/>
                </a:solidFill>
              </a:rPr>
              <a:t>Block Diagram Fundamentals</a:t>
            </a:r>
            <a:endParaRPr lang="en-US" dirty="0">
              <a:solidFill>
                <a:srgbClr val="FF0000"/>
              </a:solidFill>
              <a:latin typeface="Cambria" panose="02040503050406030204" pitchFamily="18" charset="0"/>
            </a:endParaRPr>
          </a:p>
        </p:txBody>
      </p:sp>
      <p:sp>
        <p:nvSpPr>
          <p:cNvPr id="1048830" name="Rectangle 3"/>
          <p:cNvSpPr/>
          <p:nvPr/>
        </p:nvSpPr>
        <p:spPr>
          <a:xfrm>
            <a:off x="640239" y="1419114"/>
            <a:ext cx="11206017" cy="954107"/>
          </a:xfrm>
          <a:prstGeom prst="rect">
            <a:avLst/>
          </a:prstGeom>
        </p:spPr>
        <p:txBody>
          <a:bodyPr wrap="square">
            <a:spAutoFit/>
          </a:bodyPr>
          <a:lstStyle/>
          <a:p>
            <a:pPr marL="457200" indent="-457200">
              <a:buFont typeface="Wingdings" panose="05000000000000000000" pitchFamily="2" charset="2"/>
              <a:buChar char="q"/>
            </a:pPr>
            <a:r>
              <a:rPr lang="en-US" sz="2800" b="1" dirty="0">
                <a:latin typeface="Cambria" panose="02040503050406030204" pitchFamily="18" charset="0"/>
              </a:rPr>
              <a:t>Forward Path: </a:t>
            </a:r>
            <a:endParaRPr lang="en-US" sz="2800" b="1" dirty="0" smtClean="0">
              <a:latin typeface="Cambria" panose="02040503050406030204" pitchFamily="18" charset="0"/>
            </a:endParaRPr>
          </a:p>
          <a:p>
            <a:r>
              <a:rPr lang="en-US" sz="2800" dirty="0" smtClean="0">
                <a:latin typeface="Cambria" panose="02040503050406030204" pitchFamily="18" charset="0"/>
              </a:rPr>
              <a:t>The </a:t>
            </a:r>
            <a:r>
              <a:rPr lang="en-US" sz="2800" dirty="0">
                <a:latin typeface="Cambria" panose="02040503050406030204" pitchFamily="18" charset="0"/>
              </a:rPr>
              <a:t>direction of flow of signal is from </a:t>
            </a:r>
            <a:r>
              <a:rPr lang="en-US" sz="2800" dirty="0" smtClean="0">
                <a:latin typeface="Cambria" panose="02040503050406030204" pitchFamily="18" charset="0"/>
              </a:rPr>
              <a:t>input </a:t>
            </a:r>
            <a:r>
              <a:rPr lang="en-IN" sz="2800" dirty="0" smtClean="0">
                <a:latin typeface="Cambria" panose="02040503050406030204" pitchFamily="18" charset="0"/>
              </a:rPr>
              <a:t>to </a:t>
            </a:r>
            <a:r>
              <a:rPr lang="en-IN" sz="2800" dirty="0">
                <a:latin typeface="Cambria" panose="02040503050406030204" pitchFamily="18" charset="0"/>
              </a:rPr>
              <a:t>output</a:t>
            </a:r>
          </a:p>
        </p:txBody>
      </p:sp>
      <p:sp>
        <p:nvSpPr>
          <p:cNvPr id="1048831" name="Rectangle 4"/>
          <p:cNvSpPr/>
          <p:nvPr/>
        </p:nvSpPr>
        <p:spPr>
          <a:xfrm>
            <a:off x="878006" y="5388339"/>
            <a:ext cx="10341591" cy="954107"/>
          </a:xfrm>
          <a:prstGeom prst="rect">
            <a:avLst/>
          </a:prstGeom>
        </p:spPr>
        <p:txBody>
          <a:bodyPr wrap="square">
            <a:spAutoFit/>
          </a:bodyPr>
          <a:lstStyle/>
          <a:p>
            <a:pPr marL="457200" indent="-457200">
              <a:buFont typeface="Wingdings" panose="05000000000000000000" pitchFamily="2" charset="2"/>
              <a:buChar char="q"/>
            </a:pPr>
            <a:r>
              <a:rPr lang="en-US" sz="2800" b="1" dirty="0">
                <a:latin typeface="Cambria" panose="02040503050406030204" pitchFamily="18" charset="0"/>
              </a:rPr>
              <a:t>Feedback Path: </a:t>
            </a:r>
            <a:endParaRPr lang="en-US" sz="2800" b="1" dirty="0" smtClean="0">
              <a:latin typeface="Cambria" panose="02040503050406030204" pitchFamily="18" charset="0"/>
            </a:endParaRPr>
          </a:p>
          <a:p>
            <a:r>
              <a:rPr lang="en-US" sz="2800" dirty="0" smtClean="0">
                <a:latin typeface="Cambria" panose="02040503050406030204" pitchFamily="18" charset="0"/>
              </a:rPr>
              <a:t>The </a:t>
            </a:r>
            <a:r>
              <a:rPr lang="en-US" sz="2800" dirty="0">
                <a:latin typeface="Cambria" panose="02040503050406030204" pitchFamily="18" charset="0"/>
              </a:rPr>
              <a:t>direction of flow of signal is </a:t>
            </a:r>
            <a:r>
              <a:rPr lang="en-US" sz="2800" dirty="0" smtClean="0">
                <a:latin typeface="Cambria" panose="02040503050406030204" pitchFamily="18" charset="0"/>
              </a:rPr>
              <a:t>from </a:t>
            </a:r>
            <a:r>
              <a:rPr lang="en-IN" sz="2800" dirty="0" smtClean="0">
                <a:latin typeface="Cambria" panose="02040503050406030204" pitchFamily="18" charset="0"/>
              </a:rPr>
              <a:t>output </a:t>
            </a:r>
            <a:r>
              <a:rPr lang="en-IN" sz="2800" dirty="0">
                <a:latin typeface="Cambria" panose="02040503050406030204" pitchFamily="18" charset="0"/>
              </a:rPr>
              <a:t>to input</a:t>
            </a:r>
          </a:p>
        </p:txBody>
      </p:sp>
      <p:sp>
        <p:nvSpPr>
          <p:cNvPr id="1048832" name="Date Placeholder 5"/>
          <p:cNvSpPr>
            <a:spLocks noGrp="1"/>
          </p:cNvSpPr>
          <p:nvPr>
            <p:ph type="dt" sz="half" idx="10"/>
          </p:nvPr>
        </p:nvSpPr>
        <p:spPr/>
        <p:txBody>
          <a:bodyPr/>
          <a:lstStyle/>
          <a:p>
            <a:fld id="{CB127088-DD9E-4ACE-A3EA-21AC56DEA4F3}" type="datetime1">
              <a:rPr lang="en-US" smtClean="0"/>
              <a:pPr/>
              <a:t>8/17/2022</a:t>
            </a:fld>
            <a:endParaRPr lang="en-US"/>
          </a:p>
        </p:txBody>
      </p:sp>
      <p:sp>
        <p:nvSpPr>
          <p:cNvPr id="1048833" name="Footer Placeholder 6"/>
          <p:cNvSpPr>
            <a:spLocks noGrp="1"/>
          </p:cNvSpPr>
          <p:nvPr>
            <p:ph type="ftr" sz="quarter" idx="11"/>
          </p:nvPr>
        </p:nvSpPr>
        <p:spPr/>
        <p:txBody>
          <a:bodyPr/>
          <a:lstStyle/>
          <a:p>
            <a:r>
              <a:rPr lang="en-US" smtClean="0"/>
              <a:t>Unit-1/CS/SYBTECH/MITWPU/SRG</a:t>
            </a:r>
            <a:endParaRPr lang="en-US"/>
          </a:p>
        </p:txBody>
      </p:sp>
    </p:spTree>
    <p:extLst>
      <p:ext uri="{BB962C8B-B14F-4D97-AF65-F5344CB8AC3E}">
        <p14:creationId xmlns="" xmlns:p14="http://schemas.microsoft.com/office/powerpoint/2010/main" val="208614481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23840</TotalTime>
  <Words>3234</Words>
  <Application>Microsoft Office PowerPoint</Application>
  <PresentationFormat>Custom</PresentationFormat>
  <Paragraphs>884</Paragraphs>
  <Slides>166</Slides>
  <Notes>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166</vt:i4>
      </vt:variant>
    </vt:vector>
  </HeadingPairs>
  <TitlesOfParts>
    <vt:vector size="168" baseType="lpstr">
      <vt:lpstr>Office Theme</vt:lpstr>
      <vt:lpstr>Equation</vt:lpstr>
      <vt:lpstr>            Control Systems   EE 221  </vt:lpstr>
      <vt:lpstr>Control Engineer</vt:lpstr>
      <vt:lpstr>CONTROL SYSTEMS MODELING </vt:lpstr>
      <vt:lpstr>Slide 4</vt:lpstr>
      <vt:lpstr>Slide 5</vt:lpstr>
      <vt:lpstr>Slide 6</vt:lpstr>
      <vt:lpstr>Slide 7</vt:lpstr>
      <vt:lpstr>Slide 8</vt:lpstr>
      <vt:lpstr>Slide 9</vt:lpstr>
      <vt:lpstr>Slide 10</vt:lpstr>
      <vt:lpstr>Slide 11</vt:lpstr>
      <vt:lpstr>Slide 12</vt:lpstr>
      <vt:lpstr>Need of control system.</vt:lpstr>
      <vt:lpstr>Control system Configurations.</vt:lpstr>
      <vt:lpstr>Slide 15</vt:lpstr>
      <vt:lpstr>Slide 16</vt:lpstr>
      <vt:lpstr>EXAMPLE: Automobile speed control </vt:lpstr>
      <vt:lpstr>Slide 18</vt:lpstr>
      <vt:lpstr>Slide 19</vt:lpstr>
      <vt:lpstr> </vt:lpstr>
      <vt:lpstr>Slide 21</vt:lpstr>
      <vt:lpstr>Slide 22</vt:lpstr>
      <vt:lpstr>Slide 23</vt:lpstr>
      <vt:lpstr>The order of events in a closed-loop control</vt:lpstr>
      <vt:lpstr>Feedback and its effect</vt:lpstr>
      <vt:lpstr>Slide 26</vt:lpstr>
      <vt:lpstr>     </vt:lpstr>
      <vt:lpstr>EXAMPLE: Room Heating</vt:lpstr>
      <vt:lpstr>Problem</vt:lpstr>
      <vt:lpstr>Slide 30</vt:lpstr>
      <vt:lpstr>Slide 31</vt:lpstr>
      <vt:lpstr>Slide 32</vt:lpstr>
      <vt:lpstr>Comparison between open loop and closed loop system</vt:lpstr>
      <vt:lpstr>Comparison between open loop and closed loop system</vt:lpstr>
      <vt:lpstr>Types of control systems</vt:lpstr>
      <vt:lpstr>Linear and non linear systems </vt:lpstr>
      <vt:lpstr>Time variant and time invariant systems.</vt:lpstr>
      <vt:lpstr>Slide 38</vt:lpstr>
      <vt:lpstr>Slide 39</vt:lpstr>
      <vt:lpstr>Slide 40</vt:lpstr>
      <vt:lpstr>Mathematical Modelling of Control Systems</vt:lpstr>
      <vt:lpstr> </vt:lpstr>
      <vt:lpstr>Slide 43</vt:lpstr>
      <vt:lpstr>Slide 44</vt:lpstr>
      <vt:lpstr>Slide 45</vt:lpstr>
      <vt:lpstr>Slide 46</vt:lpstr>
      <vt:lpstr>Dashpot </vt:lpstr>
      <vt:lpstr>Slide 48</vt:lpstr>
      <vt:lpstr>Slide 49</vt:lpstr>
      <vt:lpstr>Slide 50</vt:lpstr>
      <vt:lpstr>Slide 51</vt:lpstr>
      <vt:lpstr>Slide 52</vt:lpstr>
      <vt:lpstr>Slide 53</vt:lpstr>
      <vt:lpstr>Slide 54</vt:lpstr>
      <vt:lpstr>Slide 55</vt:lpstr>
      <vt:lpstr>Slide 56</vt:lpstr>
      <vt:lpstr>Slide 57</vt:lpstr>
      <vt:lpstr>Mathematical Modelling of Control Systems  Analogous Systems</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Transfer function of linear systems .</vt:lpstr>
      <vt:lpstr>Slide 73</vt:lpstr>
      <vt:lpstr>Slide 74</vt:lpstr>
      <vt:lpstr>Laplace equation of mechanical system</vt:lpstr>
      <vt:lpstr>Slide 76</vt:lpstr>
      <vt:lpstr>Transfer function of basic electrical system</vt:lpstr>
      <vt:lpstr>Slide 78</vt:lpstr>
      <vt:lpstr>Slide 79</vt:lpstr>
      <vt:lpstr>Slide 80</vt:lpstr>
      <vt:lpstr>Slide 81</vt:lpstr>
      <vt:lpstr>Slide 82</vt:lpstr>
      <vt:lpstr>Characteristics of transfer function</vt:lpstr>
      <vt:lpstr>Plotting of pole and zero on s plane</vt:lpstr>
      <vt:lpstr>Slide 85</vt:lpstr>
      <vt:lpstr>Slide 86</vt:lpstr>
      <vt:lpstr>Need of Block Diagram Algebra</vt:lpstr>
      <vt:lpstr>Need of Block Diagram Algebra</vt:lpstr>
      <vt:lpstr>Slide 89</vt:lpstr>
      <vt:lpstr>Slide 90</vt:lpstr>
      <vt:lpstr>Slide 91</vt:lpstr>
      <vt:lpstr>Slide 92</vt:lpstr>
      <vt:lpstr>Slide 93</vt:lpstr>
      <vt:lpstr>Slide 94</vt:lpstr>
      <vt:lpstr>Slide 95</vt:lpstr>
      <vt:lpstr>Slide 96</vt:lpstr>
      <vt:lpstr>Slide 97</vt:lpstr>
      <vt:lpstr>Block Diagram Reduction Techniques</vt:lpstr>
      <vt:lpstr>Slide 99</vt:lpstr>
      <vt:lpstr>Slide 100</vt:lpstr>
      <vt:lpstr>Slide 101</vt:lpstr>
      <vt:lpstr>Slide 102</vt:lpstr>
      <vt:lpstr>Slide 103</vt:lpstr>
      <vt:lpstr>Slide 104</vt:lpstr>
      <vt:lpstr>Slide 105</vt:lpstr>
      <vt:lpstr>Slide 106</vt:lpstr>
      <vt:lpstr>Slide 107</vt:lpstr>
      <vt:lpstr>Slide 108</vt:lpstr>
      <vt:lpstr>Transfer function of Control System</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Different terms used in signal flow graph</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An example</vt:lpstr>
      <vt:lpstr>Solution</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Another example</vt:lpstr>
      <vt:lpstr>Slide 158</vt:lpstr>
      <vt:lpstr>Slide 159</vt:lpstr>
      <vt:lpstr>Slide 160</vt:lpstr>
      <vt:lpstr>Slide 161</vt:lpstr>
      <vt:lpstr>Slide 162</vt:lpstr>
      <vt:lpstr>Slide 163</vt:lpstr>
      <vt:lpstr>Slide 164</vt:lpstr>
      <vt:lpstr>Slide 165</vt:lpstr>
      <vt:lpstr>Slide 166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Need of Block Diagram Algebra</dc:title>
  <dc:creator>Administrator</dc:creator>
  <cp:lastModifiedBy>admin</cp:lastModifiedBy>
  <cp:revision>209</cp:revision>
  <dcterms:created xsi:type="dcterms:W3CDTF">2019-02-26T18:36:53Z</dcterms:created>
  <dcterms:modified xsi:type="dcterms:W3CDTF">2022-08-17T06:51:06Z</dcterms:modified>
</cp:coreProperties>
</file>